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Lst>
  <p:sldSz cy="5143500" cx="9144000"/>
  <p:notesSz cx="6858000" cy="9144000"/>
  <p:embeddedFontLst>
    <p:embeddedFont>
      <p:font typeface="Old Standard TT"/>
      <p:regular r:id="rId26"/>
      <p:bold r:id="rId27"/>
      <p:italic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font" Target="fonts/OldStandardTT-regular.fntdata"/><Relationship Id="rId25" Type="http://schemas.openxmlformats.org/officeDocument/2006/relationships/slide" Target="slides/slide21.xml"/><Relationship Id="rId28" Type="http://schemas.openxmlformats.org/officeDocument/2006/relationships/font" Target="fonts/OldStandardTT-italic.fntdata"/><Relationship Id="rId27" Type="http://schemas.openxmlformats.org/officeDocument/2006/relationships/font" Target="fonts/OldStandardTT-bold.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8ec93ecb67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8ec93ecb67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86aa1a393b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86aa1a393b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8ec93ecb67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8ec93ecb67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86a9653dfa_0_3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86a9653dfa_0_3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86aa1a393b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9" name="Google Shape;189;g86aa1a393b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g8ec93ecb67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7" name="Google Shape;197;g8ec93ecb67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8ec93ecb67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8ec93ecb67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g86aa1a393b_0_1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8" name="Google Shape;248;g86aa1a393b_0_1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g86a9653dfa_0_3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6" name="Google Shape;256;g86a9653dfa_0_3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g86aa1a393b_0_8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8" name="Google Shape;278;g86aa1a393b_0_8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8c41b62b79_0_1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8c41b62b79_0_1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g8ec93ec9c3_0_10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6" name="Google Shape;286;g8ec93ec9c3_0_10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g8c41b62b79_0_1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3" name="Google Shape;293;g8c41b62b79_0_1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8c41b62b79_0_1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8c41b62b79_0_1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8ec93ecb6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8ec93ecb6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86aa1a393b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86aa1a393b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86aa1a393b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86aa1a393b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86aa1a393b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86aa1a393b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8ec93ecb67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8ec93ecb67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8ec93ecb67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5" name="Google Shape;125;g8ec93ecb67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dk1"/>
        </a:solidFill>
      </p:bgPr>
    </p:bg>
    <p:spTree>
      <p:nvGrpSpPr>
        <p:cNvPr id="9" name="Shape 9"/>
        <p:cNvGrpSpPr/>
        <p:nvPr/>
      </p:nvGrpSpPr>
      <p:grpSpPr>
        <a:xfrm>
          <a:off x="0" y="0"/>
          <a:ext cx="0" cy="0"/>
          <a:chOff x="0" y="0"/>
          <a:chExt cx="0" cy="0"/>
        </a:xfrm>
      </p:grpSpPr>
      <p:sp>
        <p:nvSpPr>
          <p:cNvPr id="10" name="Google Shape;10;p2"/>
          <p:cNvSpPr/>
          <p:nvPr/>
        </p:nvSpPr>
        <p:spPr>
          <a:xfrm>
            <a:off x="0" y="100"/>
            <a:ext cx="9144000" cy="1711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1" name="Google Shape;11;p2"/>
          <p:cNvCxnSpPr/>
          <p:nvPr/>
        </p:nvCxnSpPr>
        <p:spPr>
          <a:xfrm>
            <a:off x="641934" y="3597500"/>
            <a:ext cx="390300" cy="0"/>
          </a:xfrm>
          <a:prstGeom prst="straightConnector1">
            <a:avLst/>
          </a:prstGeom>
          <a:noFill/>
          <a:ln cap="flat" cmpd="sng" w="28575">
            <a:solidFill>
              <a:schemeClr val="accent1"/>
            </a:solidFill>
            <a:prstDash val="solid"/>
            <a:round/>
            <a:headEnd len="sm" w="sm" type="none"/>
            <a:tailEnd len="sm" w="sm" type="none"/>
          </a:ln>
        </p:spPr>
      </p:cxnSp>
      <p:sp>
        <p:nvSpPr>
          <p:cNvPr id="12" name="Google Shape;12;p2"/>
          <p:cNvSpPr txBox="1"/>
          <p:nvPr>
            <p:ph type="ctrTitle"/>
          </p:nvPr>
        </p:nvSpPr>
        <p:spPr>
          <a:xfrm>
            <a:off x="512700" y="1893300"/>
            <a:ext cx="8118600" cy="1522800"/>
          </a:xfrm>
          <a:prstGeom prst="rect">
            <a:avLst/>
          </a:prstGeom>
        </p:spPr>
        <p:txBody>
          <a:bodyPr anchorCtr="0" anchor="b" bIns="91425" lIns="91425" spcFirstLastPara="1" rIns="91425" wrap="square" tIns="91425">
            <a:noAutofit/>
          </a:bodyPr>
          <a:lstStyle>
            <a:lvl1pPr lvl="0">
              <a:spcBef>
                <a:spcPts val="0"/>
              </a:spcBef>
              <a:spcAft>
                <a:spcPts val="0"/>
              </a:spcAft>
              <a:buClr>
                <a:schemeClr val="accent1"/>
              </a:buClr>
              <a:buSzPts val="4200"/>
              <a:buNone/>
              <a:defRPr sz="4200">
                <a:solidFill>
                  <a:schemeClr val="accent1"/>
                </a:solidFill>
              </a:defRPr>
            </a:lvl1pPr>
            <a:lvl2pPr lvl="1">
              <a:spcBef>
                <a:spcPts val="0"/>
              </a:spcBef>
              <a:spcAft>
                <a:spcPts val="0"/>
              </a:spcAft>
              <a:buClr>
                <a:schemeClr val="accent1"/>
              </a:buClr>
              <a:buSzPts val="4200"/>
              <a:buNone/>
              <a:defRPr sz="4200">
                <a:solidFill>
                  <a:schemeClr val="accent1"/>
                </a:solidFill>
              </a:defRPr>
            </a:lvl2pPr>
            <a:lvl3pPr lvl="2">
              <a:spcBef>
                <a:spcPts val="0"/>
              </a:spcBef>
              <a:spcAft>
                <a:spcPts val="0"/>
              </a:spcAft>
              <a:buClr>
                <a:schemeClr val="accent1"/>
              </a:buClr>
              <a:buSzPts val="4200"/>
              <a:buNone/>
              <a:defRPr sz="4200">
                <a:solidFill>
                  <a:schemeClr val="accent1"/>
                </a:solidFill>
              </a:defRPr>
            </a:lvl3pPr>
            <a:lvl4pPr lvl="3">
              <a:spcBef>
                <a:spcPts val="0"/>
              </a:spcBef>
              <a:spcAft>
                <a:spcPts val="0"/>
              </a:spcAft>
              <a:buClr>
                <a:schemeClr val="accent1"/>
              </a:buClr>
              <a:buSzPts val="4200"/>
              <a:buNone/>
              <a:defRPr sz="4200">
                <a:solidFill>
                  <a:schemeClr val="accent1"/>
                </a:solidFill>
              </a:defRPr>
            </a:lvl4pPr>
            <a:lvl5pPr lvl="4">
              <a:spcBef>
                <a:spcPts val="0"/>
              </a:spcBef>
              <a:spcAft>
                <a:spcPts val="0"/>
              </a:spcAft>
              <a:buClr>
                <a:schemeClr val="accent1"/>
              </a:buClr>
              <a:buSzPts val="4200"/>
              <a:buNone/>
              <a:defRPr sz="4200">
                <a:solidFill>
                  <a:schemeClr val="accent1"/>
                </a:solidFill>
              </a:defRPr>
            </a:lvl5pPr>
            <a:lvl6pPr lvl="5">
              <a:spcBef>
                <a:spcPts val="0"/>
              </a:spcBef>
              <a:spcAft>
                <a:spcPts val="0"/>
              </a:spcAft>
              <a:buClr>
                <a:schemeClr val="accent1"/>
              </a:buClr>
              <a:buSzPts val="4200"/>
              <a:buNone/>
              <a:defRPr sz="4200">
                <a:solidFill>
                  <a:schemeClr val="accent1"/>
                </a:solidFill>
              </a:defRPr>
            </a:lvl6pPr>
            <a:lvl7pPr lvl="6">
              <a:spcBef>
                <a:spcPts val="0"/>
              </a:spcBef>
              <a:spcAft>
                <a:spcPts val="0"/>
              </a:spcAft>
              <a:buClr>
                <a:schemeClr val="accent1"/>
              </a:buClr>
              <a:buSzPts val="4200"/>
              <a:buNone/>
              <a:defRPr sz="4200">
                <a:solidFill>
                  <a:schemeClr val="accent1"/>
                </a:solidFill>
              </a:defRPr>
            </a:lvl7pPr>
            <a:lvl8pPr lvl="7">
              <a:spcBef>
                <a:spcPts val="0"/>
              </a:spcBef>
              <a:spcAft>
                <a:spcPts val="0"/>
              </a:spcAft>
              <a:buClr>
                <a:schemeClr val="accent1"/>
              </a:buClr>
              <a:buSzPts val="4200"/>
              <a:buNone/>
              <a:defRPr sz="4200">
                <a:solidFill>
                  <a:schemeClr val="accent1"/>
                </a:solidFill>
              </a:defRPr>
            </a:lvl8pPr>
            <a:lvl9pPr lvl="8">
              <a:spcBef>
                <a:spcPts val="0"/>
              </a:spcBef>
              <a:spcAft>
                <a:spcPts val="0"/>
              </a:spcAft>
              <a:buClr>
                <a:schemeClr val="accent1"/>
              </a:buClr>
              <a:buSzPts val="4200"/>
              <a:buNone/>
              <a:defRPr sz="4200">
                <a:solidFill>
                  <a:schemeClr val="accent1"/>
                </a:solidFill>
              </a:defRPr>
            </a:lvl9pPr>
          </a:lstStyle>
          <a:p/>
        </p:txBody>
      </p:sp>
      <p:sp>
        <p:nvSpPr>
          <p:cNvPr id="13" name="Google Shape;13;p2"/>
          <p:cNvSpPr txBox="1"/>
          <p:nvPr>
            <p:ph idx="1" type="subTitle"/>
          </p:nvPr>
        </p:nvSpPr>
        <p:spPr>
          <a:xfrm>
            <a:off x="512700" y="3840639"/>
            <a:ext cx="8118600" cy="7875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accent2"/>
              </a:buClr>
              <a:buSzPts val="2400"/>
              <a:buNone/>
              <a:defRPr sz="2400">
                <a:solidFill>
                  <a:schemeClr val="accent2"/>
                </a:solidFill>
              </a:defRPr>
            </a:lvl1pPr>
            <a:lvl2pPr lvl="1">
              <a:lnSpc>
                <a:spcPct val="100000"/>
              </a:lnSpc>
              <a:spcBef>
                <a:spcPts val="0"/>
              </a:spcBef>
              <a:spcAft>
                <a:spcPts val="0"/>
              </a:spcAft>
              <a:buClr>
                <a:schemeClr val="accent2"/>
              </a:buClr>
              <a:buSzPts val="2400"/>
              <a:buNone/>
              <a:defRPr sz="2400">
                <a:solidFill>
                  <a:schemeClr val="accent2"/>
                </a:solidFill>
              </a:defRPr>
            </a:lvl2pPr>
            <a:lvl3pPr lvl="2">
              <a:lnSpc>
                <a:spcPct val="100000"/>
              </a:lnSpc>
              <a:spcBef>
                <a:spcPts val="0"/>
              </a:spcBef>
              <a:spcAft>
                <a:spcPts val="0"/>
              </a:spcAft>
              <a:buClr>
                <a:schemeClr val="accent2"/>
              </a:buClr>
              <a:buSzPts val="2400"/>
              <a:buNone/>
              <a:defRPr sz="2400">
                <a:solidFill>
                  <a:schemeClr val="accent2"/>
                </a:solidFill>
              </a:defRPr>
            </a:lvl3pPr>
            <a:lvl4pPr lvl="3">
              <a:lnSpc>
                <a:spcPct val="100000"/>
              </a:lnSpc>
              <a:spcBef>
                <a:spcPts val="0"/>
              </a:spcBef>
              <a:spcAft>
                <a:spcPts val="0"/>
              </a:spcAft>
              <a:buClr>
                <a:schemeClr val="accent2"/>
              </a:buClr>
              <a:buSzPts val="2400"/>
              <a:buNone/>
              <a:defRPr sz="2400">
                <a:solidFill>
                  <a:schemeClr val="accent2"/>
                </a:solidFill>
              </a:defRPr>
            </a:lvl4pPr>
            <a:lvl5pPr lvl="4">
              <a:lnSpc>
                <a:spcPct val="100000"/>
              </a:lnSpc>
              <a:spcBef>
                <a:spcPts val="0"/>
              </a:spcBef>
              <a:spcAft>
                <a:spcPts val="0"/>
              </a:spcAft>
              <a:buClr>
                <a:schemeClr val="accent2"/>
              </a:buClr>
              <a:buSzPts val="2400"/>
              <a:buNone/>
              <a:defRPr sz="2400">
                <a:solidFill>
                  <a:schemeClr val="accent2"/>
                </a:solidFill>
              </a:defRPr>
            </a:lvl5pPr>
            <a:lvl6pPr lvl="5">
              <a:lnSpc>
                <a:spcPct val="100000"/>
              </a:lnSpc>
              <a:spcBef>
                <a:spcPts val="0"/>
              </a:spcBef>
              <a:spcAft>
                <a:spcPts val="0"/>
              </a:spcAft>
              <a:buClr>
                <a:schemeClr val="accent2"/>
              </a:buClr>
              <a:buSzPts val="2400"/>
              <a:buNone/>
              <a:defRPr sz="2400">
                <a:solidFill>
                  <a:schemeClr val="accent2"/>
                </a:solidFill>
              </a:defRPr>
            </a:lvl6pPr>
            <a:lvl7pPr lvl="6">
              <a:lnSpc>
                <a:spcPct val="100000"/>
              </a:lnSpc>
              <a:spcBef>
                <a:spcPts val="0"/>
              </a:spcBef>
              <a:spcAft>
                <a:spcPts val="0"/>
              </a:spcAft>
              <a:buClr>
                <a:schemeClr val="accent2"/>
              </a:buClr>
              <a:buSzPts val="2400"/>
              <a:buNone/>
              <a:defRPr sz="2400">
                <a:solidFill>
                  <a:schemeClr val="accent2"/>
                </a:solidFill>
              </a:defRPr>
            </a:lvl7pPr>
            <a:lvl8pPr lvl="7">
              <a:lnSpc>
                <a:spcPct val="100000"/>
              </a:lnSpc>
              <a:spcBef>
                <a:spcPts val="0"/>
              </a:spcBef>
              <a:spcAft>
                <a:spcPts val="0"/>
              </a:spcAft>
              <a:buClr>
                <a:schemeClr val="accent2"/>
              </a:buClr>
              <a:buSzPts val="2400"/>
              <a:buNone/>
              <a:defRPr sz="2400">
                <a:solidFill>
                  <a:schemeClr val="accent2"/>
                </a:solidFill>
              </a:defRPr>
            </a:lvl8pPr>
            <a:lvl9pPr lvl="8">
              <a:lnSpc>
                <a:spcPct val="100000"/>
              </a:lnSpc>
              <a:spcBef>
                <a:spcPts val="0"/>
              </a:spcBef>
              <a:spcAft>
                <a:spcPts val="0"/>
              </a:spcAft>
              <a:buClr>
                <a:schemeClr val="accent2"/>
              </a:buClr>
              <a:buSzPts val="2400"/>
              <a:buNone/>
              <a:defRPr sz="2400">
                <a:solidFill>
                  <a:schemeClr val="accent2"/>
                </a:solidFill>
              </a:defRPr>
            </a:lvl9pPr>
          </a:lstStyle>
          <a:p/>
        </p:txBody>
      </p:sp>
      <p:sp>
        <p:nvSpPr>
          <p:cNvPr id="14" name="Google Shape;14;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9" name="Shape 49"/>
        <p:cNvGrpSpPr/>
        <p:nvPr/>
      </p:nvGrpSpPr>
      <p:grpSpPr>
        <a:xfrm>
          <a:off x="0" y="0"/>
          <a:ext cx="0" cy="0"/>
          <a:chOff x="0" y="0"/>
          <a:chExt cx="0" cy="0"/>
        </a:xfrm>
      </p:grpSpPr>
      <p:sp>
        <p:nvSpPr>
          <p:cNvPr id="50" name="Google Shape;50;p11"/>
          <p:cNvSpPr txBox="1"/>
          <p:nvPr>
            <p:ph hasCustomPrompt="1" type="title"/>
          </p:nvPr>
        </p:nvSpPr>
        <p:spPr>
          <a:xfrm>
            <a:off x="311700" y="1039650"/>
            <a:ext cx="8520600" cy="2106300"/>
          </a:xfrm>
          <a:prstGeom prst="rect">
            <a:avLst/>
          </a:prstGeom>
        </p:spPr>
        <p:txBody>
          <a:bodyPr anchorCtr="0" anchor="b" bIns="91425" lIns="91425" spcFirstLastPara="1" rIns="91425" wrap="square" tIns="91425">
            <a:noAutofit/>
          </a:bodyPr>
          <a:lstStyle>
            <a:lvl1pPr lvl="0" algn="ctr">
              <a:spcBef>
                <a:spcPts val="0"/>
              </a:spcBef>
              <a:spcAft>
                <a:spcPts val="0"/>
              </a:spcAft>
              <a:buSzPts val="14000"/>
              <a:buNone/>
              <a:defRPr b="1" sz="14000"/>
            </a:lvl1pPr>
            <a:lvl2pPr lvl="1" algn="ctr">
              <a:spcBef>
                <a:spcPts val="0"/>
              </a:spcBef>
              <a:spcAft>
                <a:spcPts val="0"/>
              </a:spcAft>
              <a:buSzPts val="14000"/>
              <a:buNone/>
              <a:defRPr b="1" sz="14000"/>
            </a:lvl2pPr>
            <a:lvl3pPr lvl="2" algn="ctr">
              <a:spcBef>
                <a:spcPts val="0"/>
              </a:spcBef>
              <a:spcAft>
                <a:spcPts val="0"/>
              </a:spcAft>
              <a:buSzPts val="14000"/>
              <a:buNone/>
              <a:defRPr b="1" sz="14000"/>
            </a:lvl3pPr>
            <a:lvl4pPr lvl="3" algn="ctr">
              <a:spcBef>
                <a:spcPts val="0"/>
              </a:spcBef>
              <a:spcAft>
                <a:spcPts val="0"/>
              </a:spcAft>
              <a:buSzPts val="14000"/>
              <a:buNone/>
              <a:defRPr b="1" sz="14000"/>
            </a:lvl4pPr>
            <a:lvl5pPr lvl="4" algn="ctr">
              <a:spcBef>
                <a:spcPts val="0"/>
              </a:spcBef>
              <a:spcAft>
                <a:spcPts val="0"/>
              </a:spcAft>
              <a:buSzPts val="14000"/>
              <a:buNone/>
              <a:defRPr b="1" sz="14000"/>
            </a:lvl5pPr>
            <a:lvl6pPr lvl="5" algn="ctr">
              <a:spcBef>
                <a:spcPts val="0"/>
              </a:spcBef>
              <a:spcAft>
                <a:spcPts val="0"/>
              </a:spcAft>
              <a:buSzPts val="14000"/>
              <a:buNone/>
              <a:defRPr b="1" sz="14000"/>
            </a:lvl6pPr>
            <a:lvl7pPr lvl="6" algn="ctr">
              <a:spcBef>
                <a:spcPts val="0"/>
              </a:spcBef>
              <a:spcAft>
                <a:spcPts val="0"/>
              </a:spcAft>
              <a:buSzPts val="14000"/>
              <a:buNone/>
              <a:defRPr b="1" sz="14000"/>
            </a:lvl7pPr>
            <a:lvl8pPr lvl="7" algn="ctr">
              <a:spcBef>
                <a:spcPts val="0"/>
              </a:spcBef>
              <a:spcAft>
                <a:spcPts val="0"/>
              </a:spcAft>
              <a:buSzPts val="14000"/>
              <a:buNone/>
              <a:defRPr b="1" sz="14000"/>
            </a:lvl8pPr>
            <a:lvl9pPr lvl="8" algn="ctr">
              <a:spcBef>
                <a:spcPts val="0"/>
              </a:spcBef>
              <a:spcAft>
                <a:spcPts val="0"/>
              </a:spcAft>
              <a:buSzPts val="14000"/>
              <a:buNone/>
              <a:defRPr b="1" sz="14000"/>
            </a:lvl9pPr>
          </a:lstStyle>
          <a:p>
            <a:r>
              <a:t>xx%</a:t>
            </a:r>
          </a:p>
        </p:txBody>
      </p:sp>
      <p:sp>
        <p:nvSpPr>
          <p:cNvPr id="51" name="Google Shape;51;p11"/>
          <p:cNvSpPr txBox="1"/>
          <p:nvPr>
            <p:ph idx="1" type="body"/>
          </p:nvPr>
        </p:nvSpPr>
        <p:spPr>
          <a:xfrm>
            <a:off x="311700" y="32284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52" name="Google Shape;52;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15" name="Shape 15"/>
        <p:cNvGrpSpPr/>
        <p:nvPr/>
      </p:nvGrpSpPr>
      <p:grpSpPr>
        <a:xfrm>
          <a:off x="0" y="0"/>
          <a:ext cx="0" cy="0"/>
          <a:chOff x="0" y="0"/>
          <a:chExt cx="0" cy="0"/>
        </a:xfrm>
      </p:grpSpPr>
      <p:cxnSp>
        <p:nvCxnSpPr>
          <p:cNvPr id="16" name="Google Shape;16;p3"/>
          <p:cNvCxnSpPr/>
          <p:nvPr/>
        </p:nvCxnSpPr>
        <p:spPr>
          <a:xfrm>
            <a:off x="641934" y="3597500"/>
            <a:ext cx="390300" cy="0"/>
          </a:xfrm>
          <a:prstGeom prst="straightConnector1">
            <a:avLst/>
          </a:prstGeom>
          <a:noFill/>
          <a:ln cap="flat" cmpd="sng" w="28575">
            <a:solidFill>
              <a:schemeClr val="lt2"/>
            </a:solidFill>
            <a:prstDash val="solid"/>
            <a:round/>
            <a:headEnd len="sm" w="sm" type="none"/>
            <a:tailEnd len="sm" w="sm" type="none"/>
          </a:ln>
        </p:spPr>
      </p:cxnSp>
      <p:sp>
        <p:nvSpPr>
          <p:cNvPr id="17" name="Google Shape;17;p3"/>
          <p:cNvSpPr txBox="1"/>
          <p:nvPr>
            <p:ph type="title"/>
          </p:nvPr>
        </p:nvSpPr>
        <p:spPr>
          <a:xfrm>
            <a:off x="512700" y="1893300"/>
            <a:ext cx="8118600" cy="1522800"/>
          </a:xfrm>
          <a:prstGeom prst="rect">
            <a:avLst/>
          </a:prstGeom>
        </p:spPr>
        <p:txBody>
          <a:bodyPr anchorCtr="0" anchor="b" bIns="91425" lIns="91425" spcFirstLastPara="1" rIns="91425" wrap="square" tIns="91425">
            <a:noAutofit/>
          </a:bodyPr>
          <a:lstStyle>
            <a:lvl1pPr lvl="0">
              <a:spcBef>
                <a:spcPts val="0"/>
              </a:spcBef>
              <a:spcAft>
                <a:spcPts val="0"/>
              </a:spcAft>
              <a:buClr>
                <a:schemeClr val="accent1"/>
              </a:buClr>
              <a:buSzPts val="6000"/>
              <a:buNone/>
              <a:defRPr sz="6000">
                <a:solidFill>
                  <a:schemeClr val="accent1"/>
                </a:solidFill>
              </a:defRPr>
            </a:lvl1pPr>
            <a:lvl2pPr lvl="1">
              <a:spcBef>
                <a:spcPts val="0"/>
              </a:spcBef>
              <a:spcAft>
                <a:spcPts val="0"/>
              </a:spcAft>
              <a:buClr>
                <a:schemeClr val="accent1"/>
              </a:buClr>
              <a:buSzPts val="6000"/>
              <a:buNone/>
              <a:defRPr sz="6000">
                <a:solidFill>
                  <a:schemeClr val="accent1"/>
                </a:solidFill>
              </a:defRPr>
            </a:lvl2pPr>
            <a:lvl3pPr lvl="2">
              <a:spcBef>
                <a:spcPts val="0"/>
              </a:spcBef>
              <a:spcAft>
                <a:spcPts val="0"/>
              </a:spcAft>
              <a:buClr>
                <a:schemeClr val="accent1"/>
              </a:buClr>
              <a:buSzPts val="6000"/>
              <a:buNone/>
              <a:defRPr sz="6000">
                <a:solidFill>
                  <a:schemeClr val="accent1"/>
                </a:solidFill>
              </a:defRPr>
            </a:lvl3pPr>
            <a:lvl4pPr lvl="3">
              <a:spcBef>
                <a:spcPts val="0"/>
              </a:spcBef>
              <a:spcAft>
                <a:spcPts val="0"/>
              </a:spcAft>
              <a:buClr>
                <a:schemeClr val="accent1"/>
              </a:buClr>
              <a:buSzPts val="6000"/>
              <a:buNone/>
              <a:defRPr sz="6000">
                <a:solidFill>
                  <a:schemeClr val="accent1"/>
                </a:solidFill>
              </a:defRPr>
            </a:lvl4pPr>
            <a:lvl5pPr lvl="4">
              <a:spcBef>
                <a:spcPts val="0"/>
              </a:spcBef>
              <a:spcAft>
                <a:spcPts val="0"/>
              </a:spcAft>
              <a:buClr>
                <a:schemeClr val="accent1"/>
              </a:buClr>
              <a:buSzPts val="6000"/>
              <a:buNone/>
              <a:defRPr sz="6000">
                <a:solidFill>
                  <a:schemeClr val="accent1"/>
                </a:solidFill>
              </a:defRPr>
            </a:lvl5pPr>
            <a:lvl6pPr lvl="5">
              <a:spcBef>
                <a:spcPts val="0"/>
              </a:spcBef>
              <a:spcAft>
                <a:spcPts val="0"/>
              </a:spcAft>
              <a:buClr>
                <a:schemeClr val="accent1"/>
              </a:buClr>
              <a:buSzPts val="6000"/>
              <a:buNone/>
              <a:defRPr sz="6000">
                <a:solidFill>
                  <a:schemeClr val="accent1"/>
                </a:solidFill>
              </a:defRPr>
            </a:lvl6pPr>
            <a:lvl7pPr lvl="6">
              <a:spcBef>
                <a:spcPts val="0"/>
              </a:spcBef>
              <a:spcAft>
                <a:spcPts val="0"/>
              </a:spcAft>
              <a:buClr>
                <a:schemeClr val="accent1"/>
              </a:buClr>
              <a:buSzPts val="6000"/>
              <a:buNone/>
              <a:defRPr sz="6000">
                <a:solidFill>
                  <a:schemeClr val="accent1"/>
                </a:solidFill>
              </a:defRPr>
            </a:lvl7pPr>
            <a:lvl8pPr lvl="7">
              <a:spcBef>
                <a:spcPts val="0"/>
              </a:spcBef>
              <a:spcAft>
                <a:spcPts val="0"/>
              </a:spcAft>
              <a:buClr>
                <a:schemeClr val="accent1"/>
              </a:buClr>
              <a:buSzPts val="6000"/>
              <a:buNone/>
              <a:defRPr sz="6000">
                <a:solidFill>
                  <a:schemeClr val="accent1"/>
                </a:solidFill>
              </a:defRPr>
            </a:lvl8pPr>
            <a:lvl9pPr lvl="8">
              <a:spcBef>
                <a:spcPts val="0"/>
              </a:spcBef>
              <a:spcAft>
                <a:spcPts val="0"/>
              </a:spcAft>
              <a:buClr>
                <a:schemeClr val="accent1"/>
              </a:buClr>
              <a:buSzPts val="6000"/>
              <a:buNone/>
              <a:defRPr sz="6000">
                <a:solidFill>
                  <a:schemeClr val="accent1"/>
                </a:solidFill>
              </a:defRPr>
            </a:lvl9pPr>
          </a:lstStyle>
          <a:p/>
        </p:txBody>
      </p:sp>
      <p:sp>
        <p:nvSpPr>
          <p:cNvPr id="18" name="Google Shape;18;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sp>
        <p:nvSpPr>
          <p:cNvPr id="20" name="Google Shape;20;p4"/>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txBox="1"/>
          <p:nvPr>
            <p:ph type="title"/>
          </p:nvPr>
        </p:nvSpPr>
        <p:spPr>
          <a:xfrm>
            <a:off x="311700" y="445025"/>
            <a:ext cx="8520600" cy="6132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171600"/>
            <a:ext cx="8520600" cy="33972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3" name="Google Shape;23;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txBox="1"/>
          <p:nvPr>
            <p:ph type="title"/>
          </p:nvPr>
        </p:nvSpPr>
        <p:spPr>
          <a:xfrm>
            <a:off x="311700" y="445025"/>
            <a:ext cx="8520600" cy="6132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6" name="Google Shape;26;p5"/>
          <p:cNvSpPr txBox="1"/>
          <p:nvPr>
            <p:ph idx="1" type="body"/>
          </p:nvPr>
        </p:nvSpPr>
        <p:spPr>
          <a:xfrm>
            <a:off x="311700" y="1171675"/>
            <a:ext cx="3999900" cy="33972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7" name="Google Shape;27;p5"/>
          <p:cNvSpPr txBox="1"/>
          <p:nvPr>
            <p:ph idx="2" type="body"/>
          </p:nvPr>
        </p:nvSpPr>
        <p:spPr>
          <a:xfrm>
            <a:off x="4832400" y="1171675"/>
            <a:ext cx="3999900" cy="33972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8" name="Google Shape;28;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9" name="Shape 29"/>
        <p:cNvGrpSpPr/>
        <p:nvPr/>
      </p:nvGrpSpPr>
      <p:grpSpPr>
        <a:xfrm>
          <a:off x="0" y="0"/>
          <a:ext cx="0" cy="0"/>
          <a:chOff x="0" y="0"/>
          <a:chExt cx="0" cy="0"/>
        </a:xfrm>
      </p:grpSpPr>
      <p:sp>
        <p:nvSpPr>
          <p:cNvPr id="30" name="Google Shape;30;p6"/>
          <p:cNvSpPr txBox="1"/>
          <p:nvPr>
            <p:ph type="title"/>
          </p:nvPr>
        </p:nvSpPr>
        <p:spPr>
          <a:xfrm>
            <a:off x="311700" y="445025"/>
            <a:ext cx="8520600" cy="6132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1" name="Google Shape;31;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2" name="Shape 32"/>
        <p:cNvGrpSpPr/>
        <p:nvPr/>
      </p:nvGrpSpPr>
      <p:grpSpPr>
        <a:xfrm>
          <a:off x="0" y="0"/>
          <a:ext cx="0" cy="0"/>
          <a:chOff x="0" y="0"/>
          <a:chExt cx="0" cy="0"/>
        </a:xfrm>
      </p:grpSpPr>
      <p:sp>
        <p:nvSpPr>
          <p:cNvPr id="33" name="Google Shape;33;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4" name="Google Shape;34;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5" name="Google Shape;35;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lt2"/>
        </a:solidFill>
      </p:bgPr>
    </p:bg>
    <p:spTree>
      <p:nvGrpSpPr>
        <p:cNvPr id="36" name="Shape 36"/>
        <p:cNvGrpSpPr/>
        <p:nvPr/>
      </p:nvGrpSpPr>
      <p:grpSpPr>
        <a:xfrm>
          <a:off x="0" y="0"/>
          <a:ext cx="0" cy="0"/>
          <a:chOff x="0" y="0"/>
          <a:chExt cx="0" cy="0"/>
        </a:xfrm>
      </p:grpSpPr>
      <p:sp>
        <p:nvSpPr>
          <p:cNvPr id="37" name="Google Shape;37;p8"/>
          <p:cNvSpPr txBox="1"/>
          <p:nvPr>
            <p:ph type="title"/>
          </p:nvPr>
        </p:nvSpPr>
        <p:spPr>
          <a:xfrm>
            <a:off x="490250" y="526350"/>
            <a:ext cx="5604000" cy="4090800"/>
          </a:xfrm>
          <a:prstGeom prst="rect">
            <a:avLst/>
          </a:prstGeom>
        </p:spPr>
        <p:txBody>
          <a:bodyPr anchorCtr="0" anchor="ctr" bIns="91425" lIns="91425" spcFirstLastPara="1" rIns="91425" wrap="square" tIns="91425">
            <a:noAutofit/>
          </a:bodyPr>
          <a:lstStyle>
            <a:lvl1pPr lvl="0">
              <a:spcBef>
                <a:spcPts val="0"/>
              </a:spcBef>
              <a:spcAft>
                <a:spcPts val="0"/>
              </a:spcAft>
              <a:buClr>
                <a:schemeClr val="accent1"/>
              </a:buClr>
              <a:buSzPts val="5400"/>
              <a:buNone/>
              <a:defRPr sz="5400">
                <a:solidFill>
                  <a:schemeClr val="accent1"/>
                </a:solidFill>
              </a:defRPr>
            </a:lvl1pPr>
            <a:lvl2pPr lvl="1">
              <a:spcBef>
                <a:spcPts val="0"/>
              </a:spcBef>
              <a:spcAft>
                <a:spcPts val="0"/>
              </a:spcAft>
              <a:buClr>
                <a:schemeClr val="accent1"/>
              </a:buClr>
              <a:buSzPts val="5400"/>
              <a:buNone/>
              <a:defRPr sz="5400">
                <a:solidFill>
                  <a:schemeClr val="accent1"/>
                </a:solidFill>
              </a:defRPr>
            </a:lvl2pPr>
            <a:lvl3pPr lvl="2">
              <a:spcBef>
                <a:spcPts val="0"/>
              </a:spcBef>
              <a:spcAft>
                <a:spcPts val="0"/>
              </a:spcAft>
              <a:buClr>
                <a:schemeClr val="accent1"/>
              </a:buClr>
              <a:buSzPts val="5400"/>
              <a:buNone/>
              <a:defRPr sz="5400">
                <a:solidFill>
                  <a:schemeClr val="accent1"/>
                </a:solidFill>
              </a:defRPr>
            </a:lvl3pPr>
            <a:lvl4pPr lvl="3">
              <a:spcBef>
                <a:spcPts val="0"/>
              </a:spcBef>
              <a:spcAft>
                <a:spcPts val="0"/>
              </a:spcAft>
              <a:buClr>
                <a:schemeClr val="accent1"/>
              </a:buClr>
              <a:buSzPts val="5400"/>
              <a:buNone/>
              <a:defRPr sz="5400">
                <a:solidFill>
                  <a:schemeClr val="accent1"/>
                </a:solidFill>
              </a:defRPr>
            </a:lvl4pPr>
            <a:lvl5pPr lvl="4">
              <a:spcBef>
                <a:spcPts val="0"/>
              </a:spcBef>
              <a:spcAft>
                <a:spcPts val="0"/>
              </a:spcAft>
              <a:buClr>
                <a:schemeClr val="accent1"/>
              </a:buClr>
              <a:buSzPts val="5400"/>
              <a:buNone/>
              <a:defRPr sz="5400">
                <a:solidFill>
                  <a:schemeClr val="accent1"/>
                </a:solidFill>
              </a:defRPr>
            </a:lvl5pPr>
            <a:lvl6pPr lvl="5">
              <a:spcBef>
                <a:spcPts val="0"/>
              </a:spcBef>
              <a:spcAft>
                <a:spcPts val="0"/>
              </a:spcAft>
              <a:buClr>
                <a:schemeClr val="accent1"/>
              </a:buClr>
              <a:buSzPts val="5400"/>
              <a:buNone/>
              <a:defRPr sz="5400">
                <a:solidFill>
                  <a:schemeClr val="accent1"/>
                </a:solidFill>
              </a:defRPr>
            </a:lvl6pPr>
            <a:lvl7pPr lvl="6">
              <a:spcBef>
                <a:spcPts val="0"/>
              </a:spcBef>
              <a:spcAft>
                <a:spcPts val="0"/>
              </a:spcAft>
              <a:buClr>
                <a:schemeClr val="accent1"/>
              </a:buClr>
              <a:buSzPts val="5400"/>
              <a:buNone/>
              <a:defRPr sz="5400">
                <a:solidFill>
                  <a:schemeClr val="accent1"/>
                </a:solidFill>
              </a:defRPr>
            </a:lvl7pPr>
            <a:lvl8pPr lvl="7">
              <a:spcBef>
                <a:spcPts val="0"/>
              </a:spcBef>
              <a:spcAft>
                <a:spcPts val="0"/>
              </a:spcAft>
              <a:buClr>
                <a:schemeClr val="accent1"/>
              </a:buClr>
              <a:buSzPts val="5400"/>
              <a:buNone/>
              <a:defRPr sz="5400">
                <a:solidFill>
                  <a:schemeClr val="accent1"/>
                </a:solidFill>
              </a:defRPr>
            </a:lvl8pPr>
            <a:lvl9pPr lvl="8">
              <a:spcBef>
                <a:spcPts val="0"/>
              </a:spcBef>
              <a:spcAft>
                <a:spcPts val="0"/>
              </a:spcAft>
              <a:buClr>
                <a:schemeClr val="accent1"/>
              </a:buClr>
              <a:buSzPts val="5400"/>
              <a:buNone/>
              <a:defRPr sz="5400">
                <a:solidFill>
                  <a:schemeClr val="accent1"/>
                </a:solidFill>
              </a:defRPr>
            </a:lvl9pPr>
          </a:lstStyle>
          <a:p/>
        </p:txBody>
      </p:sp>
      <p:sp>
        <p:nvSpPr>
          <p:cNvPr id="38" name="Google Shape;38;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p9"/>
          <p:cNvSpPr/>
          <p:nvPr/>
        </p:nvSpPr>
        <p:spPr>
          <a:xfrm>
            <a:off x="4572000" y="-25"/>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1" name="Google Shape;41;p9"/>
          <p:cNvCxnSpPr/>
          <p:nvPr/>
        </p:nvCxnSpPr>
        <p:spPr>
          <a:xfrm>
            <a:off x="5029675" y="4495500"/>
            <a:ext cx="686400" cy="0"/>
          </a:xfrm>
          <a:prstGeom prst="straightConnector1">
            <a:avLst/>
          </a:prstGeom>
          <a:noFill/>
          <a:ln cap="flat" cmpd="sng" w="19050">
            <a:solidFill>
              <a:schemeClr val="lt2"/>
            </a:solidFill>
            <a:prstDash val="solid"/>
            <a:round/>
            <a:headEnd len="sm" w="sm" type="none"/>
            <a:tailEnd len="sm" w="sm" type="none"/>
          </a:ln>
        </p:spPr>
      </p:cxnSp>
      <p:sp>
        <p:nvSpPr>
          <p:cNvPr id="42" name="Google Shape;42;p9"/>
          <p:cNvSpPr txBox="1"/>
          <p:nvPr>
            <p:ph type="title"/>
          </p:nvPr>
        </p:nvSpPr>
        <p:spPr>
          <a:xfrm>
            <a:off x="265500" y="1382350"/>
            <a:ext cx="4045200" cy="1333200"/>
          </a:xfrm>
          <a:prstGeom prst="rect">
            <a:avLst/>
          </a:prstGeom>
        </p:spPr>
        <p:txBody>
          <a:bodyPr anchorCtr="0" anchor="b" bIns="91425" lIns="91425" spcFirstLastPara="1" rIns="91425" wrap="square" tIns="91425">
            <a:noAutofit/>
          </a:bodyPr>
          <a:lstStyle>
            <a:lvl1pPr lvl="0" algn="ctr">
              <a:spcBef>
                <a:spcPts val="0"/>
              </a:spcBef>
              <a:spcAft>
                <a:spcPts val="0"/>
              </a:spcAft>
              <a:buClr>
                <a:schemeClr val="lt2"/>
              </a:buClr>
              <a:buSzPts val="4200"/>
              <a:buNone/>
              <a:defRPr sz="4200">
                <a:solidFill>
                  <a:schemeClr val="lt2"/>
                </a:solidFill>
              </a:defRPr>
            </a:lvl1pPr>
            <a:lvl2pPr lvl="1" algn="ctr">
              <a:spcBef>
                <a:spcPts val="0"/>
              </a:spcBef>
              <a:spcAft>
                <a:spcPts val="0"/>
              </a:spcAft>
              <a:buClr>
                <a:schemeClr val="lt2"/>
              </a:buClr>
              <a:buSzPts val="4200"/>
              <a:buNone/>
              <a:defRPr sz="4200">
                <a:solidFill>
                  <a:schemeClr val="lt2"/>
                </a:solidFill>
              </a:defRPr>
            </a:lvl2pPr>
            <a:lvl3pPr lvl="2" algn="ctr">
              <a:spcBef>
                <a:spcPts val="0"/>
              </a:spcBef>
              <a:spcAft>
                <a:spcPts val="0"/>
              </a:spcAft>
              <a:buClr>
                <a:schemeClr val="lt2"/>
              </a:buClr>
              <a:buSzPts val="4200"/>
              <a:buNone/>
              <a:defRPr sz="4200">
                <a:solidFill>
                  <a:schemeClr val="lt2"/>
                </a:solidFill>
              </a:defRPr>
            </a:lvl3pPr>
            <a:lvl4pPr lvl="3" algn="ctr">
              <a:spcBef>
                <a:spcPts val="0"/>
              </a:spcBef>
              <a:spcAft>
                <a:spcPts val="0"/>
              </a:spcAft>
              <a:buClr>
                <a:schemeClr val="lt2"/>
              </a:buClr>
              <a:buSzPts val="4200"/>
              <a:buNone/>
              <a:defRPr sz="4200">
                <a:solidFill>
                  <a:schemeClr val="lt2"/>
                </a:solidFill>
              </a:defRPr>
            </a:lvl4pPr>
            <a:lvl5pPr lvl="4" algn="ctr">
              <a:spcBef>
                <a:spcPts val="0"/>
              </a:spcBef>
              <a:spcAft>
                <a:spcPts val="0"/>
              </a:spcAft>
              <a:buClr>
                <a:schemeClr val="lt2"/>
              </a:buClr>
              <a:buSzPts val="4200"/>
              <a:buNone/>
              <a:defRPr sz="4200">
                <a:solidFill>
                  <a:schemeClr val="lt2"/>
                </a:solidFill>
              </a:defRPr>
            </a:lvl5pPr>
            <a:lvl6pPr lvl="5" algn="ctr">
              <a:spcBef>
                <a:spcPts val="0"/>
              </a:spcBef>
              <a:spcAft>
                <a:spcPts val="0"/>
              </a:spcAft>
              <a:buClr>
                <a:schemeClr val="lt2"/>
              </a:buClr>
              <a:buSzPts val="4200"/>
              <a:buNone/>
              <a:defRPr sz="4200">
                <a:solidFill>
                  <a:schemeClr val="lt2"/>
                </a:solidFill>
              </a:defRPr>
            </a:lvl6pPr>
            <a:lvl7pPr lvl="6" algn="ctr">
              <a:spcBef>
                <a:spcPts val="0"/>
              </a:spcBef>
              <a:spcAft>
                <a:spcPts val="0"/>
              </a:spcAft>
              <a:buClr>
                <a:schemeClr val="lt2"/>
              </a:buClr>
              <a:buSzPts val="4200"/>
              <a:buNone/>
              <a:defRPr sz="4200">
                <a:solidFill>
                  <a:schemeClr val="lt2"/>
                </a:solidFill>
              </a:defRPr>
            </a:lvl7pPr>
            <a:lvl8pPr lvl="7" algn="ctr">
              <a:spcBef>
                <a:spcPts val="0"/>
              </a:spcBef>
              <a:spcAft>
                <a:spcPts val="0"/>
              </a:spcAft>
              <a:buClr>
                <a:schemeClr val="lt2"/>
              </a:buClr>
              <a:buSzPts val="4200"/>
              <a:buNone/>
              <a:defRPr sz="4200">
                <a:solidFill>
                  <a:schemeClr val="lt2"/>
                </a:solidFill>
              </a:defRPr>
            </a:lvl8pPr>
            <a:lvl9pPr lvl="8" algn="ctr">
              <a:spcBef>
                <a:spcPts val="0"/>
              </a:spcBef>
              <a:spcAft>
                <a:spcPts val="0"/>
              </a:spcAft>
              <a:buClr>
                <a:schemeClr val="lt2"/>
              </a:buClr>
              <a:buSzPts val="4200"/>
              <a:buNone/>
              <a:defRPr sz="4200">
                <a:solidFill>
                  <a:schemeClr val="lt2"/>
                </a:solidFill>
              </a:defRPr>
            </a:lvl9pPr>
          </a:lstStyle>
          <a:p/>
        </p:txBody>
      </p:sp>
      <p:sp>
        <p:nvSpPr>
          <p:cNvPr id="43" name="Google Shape;43;p9"/>
          <p:cNvSpPr txBox="1"/>
          <p:nvPr>
            <p:ph idx="1" type="subTitle"/>
          </p:nvPr>
        </p:nvSpPr>
        <p:spPr>
          <a:xfrm>
            <a:off x="265500" y="2769001"/>
            <a:ext cx="4045200" cy="13455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4" name="Google Shape;44;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accent1"/>
              </a:buClr>
              <a:buSzPts val="1800"/>
              <a:buChar char="●"/>
              <a:defRPr>
                <a:solidFill>
                  <a:schemeClr val="accent1"/>
                </a:solidFill>
              </a:defRPr>
            </a:lvl1pPr>
            <a:lvl2pPr indent="-317500" lvl="1" marL="914400">
              <a:spcBef>
                <a:spcPts val="1600"/>
              </a:spcBef>
              <a:spcAft>
                <a:spcPts val="0"/>
              </a:spcAft>
              <a:buClr>
                <a:schemeClr val="accent1"/>
              </a:buClr>
              <a:buSzPts val="1400"/>
              <a:buChar char="○"/>
              <a:defRPr>
                <a:solidFill>
                  <a:schemeClr val="accent1"/>
                </a:solidFill>
              </a:defRPr>
            </a:lvl2pPr>
            <a:lvl3pPr indent="-317500" lvl="2" marL="1371600">
              <a:spcBef>
                <a:spcPts val="1600"/>
              </a:spcBef>
              <a:spcAft>
                <a:spcPts val="0"/>
              </a:spcAft>
              <a:buClr>
                <a:schemeClr val="accent1"/>
              </a:buClr>
              <a:buSzPts val="1400"/>
              <a:buChar char="■"/>
              <a:defRPr>
                <a:solidFill>
                  <a:schemeClr val="accent1"/>
                </a:solidFill>
              </a:defRPr>
            </a:lvl3pPr>
            <a:lvl4pPr indent="-317500" lvl="3" marL="1828800">
              <a:spcBef>
                <a:spcPts val="1600"/>
              </a:spcBef>
              <a:spcAft>
                <a:spcPts val="0"/>
              </a:spcAft>
              <a:buClr>
                <a:schemeClr val="accent1"/>
              </a:buClr>
              <a:buSzPts val="1400"/>
              <a:buChar char="●"/>
              <a:defRPr>
                <a:solidFill>
                  <a:schemeClr val="accent1"/>
                </a:solidFill>
              </a:defRPr>
            </a:lvl4pPr>
            <a:lvl5pPr indent="-317500" lvl="4" marL="2286000">
              <a:spcBef>
                <a:spcPts val="1600"/>
              </a:spcBef>
              <a:spcAft>
                <a:spcPts val="0"/>
              </a:spcAft>
              <a:buClr>
                <a:schemeClr val="accent1"/>
              </a:buClr>
              <a:buSzPts val="1400"/>
              <a:buChar char="○"/>
              <a:defRPr>
                <a:solidFill>
                  <a:schemeClr val="accent1"/>
                </a:solidFill>
              </a:defRPr>
            </a:lvl5pPr>
            <a:lvl6pPr indent="-317500" lvl="5" marL="2743200">
              <a:spcBef>
                <a:spcPts val="1600"/>
              </a:spcBef>
              <a:spcAft>
                <a:spcPts val="0"/>
              </a:spcAft>
              <a:buClr>
                <a:schemeClr val="accent1"/>
              </a:buClr>
              <a:buSzPts val="1400"/>
              <a:buChar char="■"/>
              <a:defRPr>
                <a:solidFill>
                  <a:schemeClr val="accent1"/>
                </a:solidFill>
              </a:defRPr>
            </a:lvl6pPr>
            <a:lvl7pPr indent="-317500" lvl="6" marL="3200400">
              <a:spcBef>
                <a:spcPts val="1600"/>
              </a:spcBef>
              <a:spcAft>
                <a:spcPts val="0"/>
              </a:spcAft>
              <a:buClr>
                <a:schemeClr val="accent1"/>
              </a:buClr>
              <a:buSzPts val="1400"/>
              <a:buChar char="●"/>
              <a:defRPr>
                <a:solidFill>
                  <a:schemeClr val="accent1"/>
                </a:solidFill>
              </a:defRPr>
            </a:lvl7pPr>
            <a:lvl8pPr indent="-317500" lvl="7" marL="3657600">
              <a:spcBef>
                <a:spcPts val="1600"/>
              </a:spcBef>
              <a:spcAft>
                <a:spcPts val="0"/>
              </a:spcAft>
              <a:buClr>
                <a:schemeClr val="accent1"/>
              </a:buClr>
              <a:buSzPts val="1400"/>
              <a:buChar char="○"/>
              <a:defRPr>
                <a:solidFill>
                  <a:schemeClr val="accent1"/>
                </a:solidFill>
              </a:defRPr>
            </a:lvl8pPr>
            <a:lvl9pPr indent="-317500" lvl="8" marL="4114800">
              <a:spcBef>
                <a:spcPts val="1600"/>
              </a:spcBef>
              <a:spcAft>
                <a:spcPts val="1600"/>
              </a:spcAft>
              <a:buClr>
                <a:schemeClr val="accent1"/>
              </a:buClr>
              <a:buSzPts val="1400"/>
              <a:buChar char="■"/>
              <a:defRPr>
                <a:solidFill>
                  <a:schemeClr val="accent1"/>
                </a:solidFill>
              </a:defRPr>
            </a:lvl9pPr>
          </a:lstStyle>
          <a:p/>
        </p:txBody>
      </p:sp>
      <p:sp>
        <p:nvSpPr>
          <p:cNvPr id="45" name="Google Shape;45;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8" name="Google Shape;48;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paperback">
    <p:bg>
      <p:bgPr>
        <a:solidFill>
          <a:schemeClr val="accen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6132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1pPr>
            <a:lvl2pPr lvl="1">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2pPr>
            <a:lvl3pPr lvl="2">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3pPr>
            <a:lvl4pPr lvl="3">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4pPr>
            <a:lvl5pPr lvl="4">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5pPr>
            <a:lvl6pPr lvl="5">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6pPr>
            <a:lvl7pPr lvl="6">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7pPr>
            <a:lvl8pPr lvl="7">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8pPr>
            <a:lvl9pPr lvl="8">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9pPr>
          </a:lstStyle>
          <a:p/>
        </p:txBody>
      </p:sp>
      <p:sp>
        <p:nvSpPr>
          <p:cNvPr id="7" name="Google Shape;7;p1"/>
          <p:cNvSpPr txBox="1"/>
          <p:nvPr>
            <p:ph idx="1" type="body"/>
          </p:nvPr>
        </p:nvSpPr>
        <p:spPr>
          <a:xfrm>
            <a:off x="311700" y="1171600"/>
            <a:ext cx="8520600" cy="33972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1"/>
              </a:buClr>
              <a:buSzPts val="1800"/>
              <a:buFont typeface="Old Standard TT"/>
              <a:buChar char="●"/>
              <a:defRPr sz="1800">
                <a:solidFill>
                  <a:schemeClr val="dk1"/>
                </a:solidFill>
                <a:latin typeface="Old Standard TT"/>
                <a:ea typeface="Old Standard TT"/>
                <a:cs typeface="Old Standard TT"/>
                <a:sym typeface="Old Standard TT"/>
              </a:defRPr>
            </a:lvl1pPr>
            <a:lvl2pPr indent="-317500" lvl="1" marL="9144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2pPr>
            <a:lvl3pPr indent="-317500" lvl="2" marL="13716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3pPr>
            <a:lvl4pPr indent="-317500" lvl="3" marL="18288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4pPr>
            <a:lvl5pPr indent="-317500" lvl="4" marL="22860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5pPr>
            <a:lvl6pPr indent="-317500" lvl="5" marL="27432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6pPr>
            <a:lvl7pPr indent="-317500" lvl="6" marL="32004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7pPr>
            <a:lvl8pPr indent="-317500" lvl="7" marL="36576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8pPr>
            <a:lvl9pPr indent="-317500" lvl="8" marL="4114800">
              <a:lnSpc>
                <a:spcPct val="115000"/>
              </a:lnSpc>
              <a:spcBef>
                <a:spcPts val="1600"/>
              </a:spcBef>
              <a:spcAft>
                <a:spcPts val="160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1"/>
                </a:solidFill>
                <a:latin typeface="Old Standard TT"/>
                <a:ea typeface="Old Standard TT"/>
                <a:cs typeface="Old Standard TT"/>
                <a:sym typeface="Old Standard TT"/>
              </a:defRPr>
            </a:lvl1pPr>
            <a:lvl2pPr lvl="1" algn="r">
              <a:buNone/>
              <a:defRPr sz="1000">
                <a:solidFill>
                  <a:schemeClr val="dk1"/>
                </a:solidFill>
                <a:latin typeface="Old Standard TT"/>
                <a:ea typeface="Old Standard TT"/>
                <a:cs typeface="Old Standard TT"/>
                <a:sym typeface="Old Standard TT"/>
              </a:defRPr>
            </a:lvl2pPr>
            <a:lvl3pPr lvl="2" algn="r">
              <a:buNone/>
              <a:defRPr sz="1000">
                <a:solidFill>
                  <a:schemeClr val="dk1"/>
                </a:solidFill>
                <a:latin typeface="Old Standard TT"/>
                <a:ea typeface="Old Standard TT"/>
                <a:cs typeface="Old Standard TT"/>
                <a:sym typeface="Old Standard TT"/>
              </a:defRPr>
            </a:lvl3pPr>
            <a:lvl4pPr lvl="3" algn="r">
              <a:buNone/>
              <a:defRPr sz="1000">
                <a:solidFill>
                  <a:schemeClr val="dk1"/>
                </a:solidFill>
                <a:latin typeface="Old Standard TT"/>
                <a:ea typeface="Old Standard TT"/>
                <a:cs typeface="Old Standard TT"/>
                <a:sym typeface="Old Standard TT"/>
              </a:defRPr>
            </a:lvl4pPr>
            <a:lvl5pPr lvl="4" algn="r">
              <a:buNone/>
              <a:defRPr sz="1000">
                <a:solidFill>
                  <a:schemeClr val="dk1"/>
                </a:solidFill>
                <a:latin typeface="Old Standard TT"/>
                <a:ea typeface="Old Standard TT"/>
                <a:cs typeface="Old Standard TT"/>
                <a:sym typeface="Old Standard TT"/>
              </a:defRPr>
            </a:lvl5pPr>
            <a:lvl6pPr lvl="5" algn="r">
              <a:buNone/>
              <a:defRPr sz="1000">
                <a:solidFill>
                  <a:schemeClr val="dk1"/>
                </a:solidFill>
                <a:latin typeface="Old Standard TT"/>
                <a:ea typeface="Old Standard TT"/>
                <a:cs typeface="Old Standard TT"/>
                <a:sym typeface="Old Standard TT"/>
              </a:defRPr>
            </a:lvl6pPr>
            <a:lvl7pPr lvl="6" algn="r">
              <a:buNone/>
              <a:defRPr sz="1000">
                <a:solidFill>
                  <a:schemeClr val="dk1"/>
                </a:solidFill>
                <a:latin typeface="Old Standard TT"/>
                <a:ea typeface="Old Standard TT"/>
                <a:cs typeface="Old Standard TT"/>
                <a:sym typeface="Old Standard TT"/>
              </a:defRPr>
            </a:lvl7pPr>
            <a:lvl8pPr lvl="7" algn="r">
              <a:buNone/>
              <a:defRPr sz="1000">
                <a:solidFill>
                  <a:schemeClr val="dk1"/>
                </a:solidFill>
                <a:latin typeface="Old Standard TT"/>
                <a:ea typeface="Old Standard TT"/>
                <a:cs typeface="Old Standard TT"/>
                <a:sym typeface="Old Standard TT"/>
              </a:defRPr>
            </a:lvl8pPr>
            <a:lvl9pPr lvl="8" algn="r">
              <a:buNone/>
              <a:defRPr sz="1000">
                <a:solidFill>
                  <a:schemeClr val="dk1"/>
                </a:solidFill>
                <a:latin typeface="Old Standard TT"/>
                <a:ea typeface="Old Standard TT"/>
                <a:cs typeface="Old Standard TT"/>
                <a:sym typeface="Old Standard TT"/>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hyperlink" Target="https://www.worldcat.org/title/curriculum/oclc/765406" TargetMode="External"/><Relationship Id="rId4" Type="http://schemas.openxmlformats.org/officeDocument/2006/relationships/hyperlink" Target="https://www.worldcat.org/title/curriculum/oclc/765406" TargetMode="External"/><Relationship Id="rId11" Type="http://schemas.openxmlformats.org/officeDocument/2006/relationships/image" Target="../media/image1.png"/><Relationship Id="rId10" Type="http://schemas.openxmlformats.org/officeDocument/2006/relationships/hyperlink" Target="http://drive.google.com/file/d/1U_IHYGENcVqNLDL8RqMCSnBrK7lZLAeZ/view" TargetMode="External"/><Relationship Id="rId9" Type="http://schemas.openxmlformats.org/officeDocument/2006/relationships/hyperlink" Target="https://journals.sagepub.com/doi/abs/10.1177/003172171009100703" TargetMode="External"/><Relationship Id="rId5" Type="http://schemas.openxmlformats.org/officeDocument/2006/relationships/hyperlink" Target="https://www.worldcat.org/title/curriculum/oclc/765406" TargetMode="External"/><Relationship Id="rId6" Type="http://schemas.openxmlformats.org/officeDocument/2006/relationships/hyperlink" Target="https://kern.org/wp-content/blogs.dir/4/files/sites/4/2018/07/District-Origins-in-Kern-County-A1.pdf" TargetMode="External"/><Relationship Id="rId7" Type="http://schemas.openxmlformats.org/officeDocument/2006/relationships/hyperlink" Target="https://kern.org/wp-content/blogs.dir/4/files/sites/4/2018/07/District-Origins-in-Kern-County-A1.pdf" TargetMode="External"/><Relationship Id="rId8" Type="http://schemas.openxmlformats.org/officeDocument/2006/relationships/hyperlink" Target="https://kern.org/wp-content/blogs.dir/4/files/sites/4/2018/07/District-Origins-in-Kern-County-A1.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3"/>
          <p:cNvSpPr txBox="1"/>
          <p:nvPr>
            <p:ph type="ctrTitle"/>
          </p:nvPr>
        </p:nvSpPr>
        <p:spPr>
          <a:xfrm>
            <a:off x="66000" y="126000"/>
            <a:ext cx="9012000" cy="1522800"/>
          </a:xfrm>
          <a:prstGeom prst="rect">
            <a:avLst/>
          </a:prstGeom>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4100">
                <a:solidFill>
                  <a:srgbClr val="000000"/>
                </a:solidFill>
              </a:rPr>
              <a:t>KNOWLEDGE AND CURRICULUM</a:t>
            </a:r>
            <a:endParaRPr b="1" sz="4100">
              <a:solidFill>
                <a:srgbClr val="000000"/>
              </a:solidFill>
            </a:endParaRPr>
          </a:p>
          <a:p>
            <a:pPr indent="0" lvl="0" marL="0" rtl="0" algn="ctr">
              <a:spcBef>
                <a:spcPts val="0"/>
              </a:spcBef>
              <a:spcAft>
                <a:spcPts val="0"/>
              </a:spcAft>
              <a:buNone/>
            </a:pPr>
            <a:r>
              <a:rPr b="1" lang="en" sz="2800" u="sng">
                <a:solidFill>
                  <a:srgbClr val="000000"/>
                </a:solidFill>
              </a:rPr>
              <a:t>Unit VII- </a:t>
            </a:r>
            <a:r>
              <a:rPr b="1" lang="en" sz="2800" u="sng">
                <a:solidFill>
                  <a:srgbClr val="000000"/>
                </a:solidFill>
              </a:rPr>
              <a:t> Principles of Curriculum Development</a:t>
            </a:r>
            <a:endParaRPr b="1" sz="2800" u="sng">
              <a:solidFill>
                <a:srgbClr val="000000"/>
              </a:solidFill>
            </a:endParaRPr>
          </a:p>
        </p:txBody>
      </p:sp>
      <p:sp>
        <p:nvSpPr>
          <p:cNvPr id="60" name="Google Shape;60;p13"/>
          <p:cNvSpPr txBox="1"/>
          <p:nvPr>
            <p:ph idx="1" type="subTitle"/>
          </p:nvPr>
        </p:nvSpPr>
        <p:spPr>
          <a:xfrm>
            <a:off x="512700" y="3480185"/>
            <a:ext cx="8118600" cy="1522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600"/>
          </a:p>
          <a:p>
            <a:pPr indent="0" lvl="0" marL="0" rtl="0" algn="l">
              <a:spcBef>
                <a:spcPts val="0"/>
              </a:spcBef>
              <a:spcAft>
                <a:spcPts val="0"/>
              </a:spcAft>
              <a:buNone/>
            </a:pPr>
            <a:r>
              <a:rPr b="1" lang="en" sz="1500">
                <a:solidFill>
                  <a:srgbClr val="D9D9D9"/>
                </a:solidFill>
              </a:rPr>
              <a:t>Dr.V.Regina</a:t>
            </a:r>
            <a:endParaRPr b="1" sz="1500">
              <a:solidFill>
                <a:srgbClr val="D9D9D9"/>
              </a:solidFill>
            </a:endParaRPr>
          </a:p>
          <a:p>
            <a:pPr indent="0" lvl="0" marL="0" rtl="0" algn="l">
              <a:spcBef>
                <a:spcPts val="0"/>
              </a:spcBef>
              <a:spcAft>
                <a:spcPts val="0"/>
              </a:spcAft>
              <a:buNone/>
            </a:pPr>
            <a:r>
              <a:rPr lang="en" sz="1500">
                <a:solidFill>
                  <a:srgbClr val="D9D9D9"/>
                </a:solidFill>
              </a:rPr>
              <a:t>Principal ,Asst,Professor of Biological Science</a:t>
            </a:r>
            <a:endParaRPr sz="1500">
              <a:solidFill>
                <a:srgbClr val="D9D9D9"/>
              </a:solidFill>
            </a:endParaRPr>
          </a:p>
          <a:p>
            <a:pPr indent="0" lvl="0" marL="0" rtl="0" algn="l">
              <a:spcBef>
                <a:spcPts val="0"/>
              </a:spcBef>
              <a:spcAft>
                <a:spcPts val="0"/>
              </a:spcAft>
              <a:buNone/>
            </a:pPr>
            <a:r>
              <a:rPr lang="en" sz="1500">
                <a:solidFill>
                  <a:srgbClr val="D9D9D9"/>
                </a:solidFill>
              </a:rPr>
              <a:t>CSI Bishop Newbigin College of Education</a:t>
            </a:r>
            <a:endParaRPr sz="1500">
              <a:solidFill>
                <a:srgbClr val="D9D9D9"/>
              </a:solidFill>
            </a:endParaRPr>
          </a:p>
          <a:p>
            <a:pPr indent="0" lvl="0" marL="0" rtl="0" algn="l">
              <a:spcBef>
                <a:spcPts val="0"/>
              </a:spcBef>
              <a:spcAft>
                <a:spcPts val="0"/>
              </a:spcAft>
              <a:buNone/>
            </a:pPr>
            <a:r>
              <a:rPr lang="en" sz="1500">
                <a:solidFill>
                  <a:srgbClr val="D9D9D9"/>
                </a:solidFill>
              </a:rPr>
              <a:t>No.109, Dr.Radhakrishnan salai, Mylapore, Chennai - 600004</a:t>
            </a:r>
            <a:endParaRPr sz="1500">
              <a:solidFill>
                <a:srgbClr val="D9D9D9"/>
              </a:solidFill>
            </a:endParaRPr>
          </a:p>
          <a:p>
            <a:pPr indent="0" lvl="0" marL="0" rtl="0" algn="l">
              <a:spcBef>
                <a:spcPts val="0"/>
              </a:spcBef>
              <a:spcAft>
                <a:spcPts val="0"/>
              </a:spcAft>
              <a:buNone/>
            </a:pPr>
            <a:r>
              <a:t/>
            </a:r>
            <a:endParaRPr sz="2300"/>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pic>
        <p:nvPicPr>
          <p:cNvPr id="61" name="Google Shape;61;p13"/>
          <p:cNvPicPr preferRelativeResize="0"/>
          <p:nvPr/>
        </p:nvPicPr>
        <p:blipFill>
          <a:blip r:embed="rId3">
            <a:alphaModFix/>
          </a:blip>
          <a:stretch>
            <a:fillRect/>
          </a:stretch>
        </p:blipFill>
        <p:spPr>
          <a:xfrm>
            <a:off x="7297800" y="3574825"/>
            <a:ext cx="1333500" cy="13335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2"/>
          <p:cNvSpPr txBox="1"/>
          <p:nvPr/>
        </p:nvSpPr>
        <p:spPr>
          <a:xfrm>
            <a:off x="681400" y="857000"/>
            <a:ext cx="32025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solidFill>
                  <a:schemeClr val="dk1"/>
                </a:solidFill>
                <a:latin typeface="Times New Roman"/>
                <a:ea typeface="Times New Roman"/>
                <a:cs typeface="Times New Roman"/>
                <a:sym typeface="Times New Roman"/>
              </a:rPr>
              <a:t>Stages of Curriculum Development</a:t>
            </a:r>
            <a:endParaRPr b="1" sz="1200">
              <a:latin typeface="Times New Roman"/>
              <a:ea typeface="Times New Roman"/>
              <a:cs typeface="Times New Roman"/>
              <a:sym typeface="Times New Roman"/>
            </a:endParaRPr>
          </a:p>
        </p:txBody>
      </p:sp>
      <p:sp>
        <p:nvSpPr>
          <p:cNvPr id="139" name="Google Shape;139;p22"/>
          <p:cNvSpPr txBox="1"/>
          <p:nvPr/>
        </p:nvSpPr>
        <p:spPr>
          <a:xfrm>
            <a:off x="107500" y="1770400"/>
            <a:ext cx="4350300" cy="2215800"/>
          </a:xfrm>
          <a:prstGeom prst="rect">
            <a:avLst/>
          </a:prstGeom>
          <a:noFill/>
          <a:ln>
            <a:noFill/>
          </a:ln>
        </p:spPr>
        <p:txBody>
          <a:bodyPr anchorCtr="0" anchor="t" bIns="91425" lIns="91425" spcFirstLastPara="1" rIns="91425" wrap="square" tIns="91425">
            <a:noAutofit/>
          </a:bodyPr>
          <a:lstStyle/>
          <a:p>
            <a:pPr indent="0" lvl="0" marL="0" rtl="0" algn="l">
              <a:lnSpc>
                <a:spcPct val="140000"/>
              </a:lnSpc>
              <a:spcBef>
                <a:spcPts val="0"/>
              </a:spcBef>
              <a:spcAft>
                <a:spcPts val="0"/>
              </a:spcAft>
              <a:buNone/>
            </a:pPr>
            <a:r>
              <a:rPr b="1" lang="en" sz="1200">
                <a:latin typeface="Times New Roman"/>
                <a:ea typeface="Times New Roman"/>
                <a:cs typeface="Times New Roman"/>
                <a:sym typeface="Times New Roman"/>
              </a:rPr>
              <a:t>1.	Planning</a:t>
            </a:r>
            <a:endParaRPr b="1" sz="1200">
              <a:latin typeface="Times New Roman"/>
              <a:ea typeface="Times New Roman"/>
              <a:cs typeface="Times New Roman"/>
              <a:sym typeface="Times New Roman"/>
            </a:endParaRPr>
          </a:p>
          <a:p>
            <a:pPr indent="-304800" lvl="0" marL="457200" rtl="0" algn="l">
              <a:lnSpc>
                <a:spcPct val="140000"/>
              </a:lnSpc>
              <a:spcBef>
                <a:spcPts val="0"/>
              </a:spcBef>
              <a:spcAft>
                <a:spcPts val="0"/>
              </a:spcAft>
              <a:buSzPts val="1200"/>
              <a:buFont typeface="Times New Roman"/>
              <a:buAutoNum type="alphaLcParenR"/>
            </a:pPr>
            <a:r>
              <a:rPr b="1" lang="en" sz="1200">
                <a:latin typeface="Times New Roman"/>
                <a:ea typeface="Times New Roman"/>
                <a:cs typeface="Times New Roman"/>
                <a:sym typeface="Times New Roman"/>
              </a:rPr>
              <a:t>I</a:t>
            </a:r>
            <a:r>
              <a:rPr b="1" lang="en" sz="1200">
                <a:latin typeface="Times New Roman"/>
                <a:ea typeface="Times New Roman"/>
                <a:cs typeface="Times New Roman"/>
                <a:sym typeface="Times New Roman"/>
              </a:rPr>
              <a:t>dentify Issue /Problem /need:</a:t>
            </a:r>
            <a:r>
              <a:rPr lang="en" sz="1200">
                <a:latin typeface="Times New Roman"/>
                <a:ea typeface="Times New Roman"/>
                <a:cs typeface="Times New Roman"/>
                <a:sym typeface="Times New Roman"/>
              </a:rPr>
              <a:t> explore some of the questions that need to be addressed.</a:t>
            </a:r>
            <a:endParaRPr sz="1200">
              <a:latin typeface="Times New Roman"/>
              <a:ea typeface="Times New Roman"/>
              <a:cs typeface="Times New Roman"/>
              <a:sym typeface="Times New Roman"/>
            </a:endParaRPr>
          </a:p>
          <a:p>
            <a:pPr indent="-304800" lvl="0" marL="457200" rtl="0" algn="l">
              <a:lnSpc>
                <a:spcPct val="140000"/>
              </a:lnSpc>
              <a:spcBef>
                <a:spcPts val="0"/>
              </a:spcBef>
              <a:spcAft>
                <a:spcPts val="0"/>
              </a:spcAft>
              <a:buSzPts val="1200"/>
              <a:buFont typeface="Times New Roman"/>
              <a:buAutoNum type="alphaLcParenR"/>
            </a:pPr>
            <a:r>
              <a:rPr b="1" lang="en" sz="1200">
                <a:latin typeface="Times New Roman"/>
                <a:ea typeface="Times New Roman"/>
                <a:cs typeface="Times New Roman"/>
                <a:sym typeface="Times New Roman"/>
              </a:rPr>
              <a:t>Form curriculum development Team</a:t>
            </a:r>
            <a:r>
              <a:rPr lang="en" sz="1200">
                <a:latin typeface="Times New Roman"/>
                <a:ea typeface="Times New Roman"/>
                <a:cs typeface="Times New Roman"/>
                <a:sym typeface="Times New Roman"/>
              </a:rPr>
              <a:t>: the roles of functions/ process for selecting members and principles of collaboration and </a:t>
            </a:r>
            <a:r>
              <a:rPr lang="en" sz="1200">
                <a:latin typeface="Times New Roman"/>
                <a:ea typeface="Times New Roman"/>
                <a:cs typeface="Times New Roman"/>
                <a:sym typeface="Times New Roman"/>
              </a:rPr>
              <a:t>teamwork</a:t>
            </a:r>
            <a:r>
              <a:rPr lang="en" sz="1200">
                <a:latin typeface="Times New Roman"/>
                <a:ea typeface="Times New Roman"/>
                <a:cs typeface="Times New Roman"/>
                <a:sym typeface="Times New Roman"/>
              </a:rPr>
              <a:t> formed.</a:t>
            </a:r>
            <a:endParaRPr sz="1200">
              <a:latin typeface="Times New Roman"/>
              <a:ea typeface="Times New Roman"/>
              <a:cs typeface="Times New Roman"/>
              <a:sym typeface="Times New Roman"/>
            </a:endParaRPr>
          </a:p>
          <a:p>
            <a:pPr indent="-304800" lvl="0" marL="457200" rtl="0" algn="l">
              <a:lnSpc>
                <a:spcPct val="140000"/>
              </a:lnSpc>
              <a:spcBef>
                <a:spcPts val="0"/>
              </a:spcBef>
              <a:spcAft>
                <a:spcPts val="0"/>
              </a:spcAft>
              <a:buSzPts val="1200"/>
              <a:buFont typeface="Times New Roman"/>
              <a:buAutoNum type="alphaLcParenR"/>
            </a:pPr>
            <a:r>
              <a:rPr b="1" lang="en" sz="1200">
                <a:latin typeface="Times New Roman"/>
                <a:ea typeface="Times New Roman"/>
                <a:cs typeface="Times New Roman"/>
                <a:sym typeface="Times New Roman"/>
              </a:rPr>
              <a:t>Conduct needs assessment and </a:t>
            </a:r>
            <a:r>
              <a:rPr b="1" lang="en" sz="1200">
                <a:latin typeface="Times New Roman"/>
                <a:ea typeface="Times New Roman"/>
                <a:cs typeface="Times New Roman"/>
                <a:sym typeface="Times New Roman"/>
              </a:rPr>
              <a:t>analysis</a:t>
            </a:r>
            <a:r>
              <a:rPr b="1" lang="en" sz="1200">
                <a:latin typeface="Times New Roman"/>
                <a:ea typeface="Times New Roman"/>
                <a:cs typeface="Times New Roman"/>
                <a:sym typeface="Times New Roman"/>
              </a:rPr>
              <a:t>:</a:t>
            </a:r>
            <a:r>
              <a:rPr lang="en" sz="1200">
                <a:latin typeface="Times New Roman"/>
                <a:ea typeface="Times New Roman"/>
                <a:cs typeface="Times New Roman"/>
                <a:sym typeface="Times New Roman"/>
              </a:rPr>
              <a:t> knowledge , altitude and practice survey.</a:t>
            </a:r>
            <a:endParaRPr sz="1200">
              <a:latin typeface="Times New Roman"/>
              <a:ea typeface="Times New Roman"/>
              <a:cs typeface="Times New Roman"/>
              <a:sym typeface="Times New Roman"/>
            </a:endParaRPr>
          </a:p>
          <a:p>
            <a:pPr indent="0" lvl="0" marL="457200" rtl="0" algn="l">
              <a:lnSpc>
                <a:spcPct val="140000"/>
              </a:lnSpc>
              <a:spcBef>
                <a:spcPts val="0"/>
              </a:spcBef>
              <a:spcAft>
                <a:spcPts val="0"/>
              </a:spcAft>
              <a:buNone/>
            </a:pPr>
            <a:r>
              <a:t/>
            </a:r>
            <a:endParaRPr sz="1200">
              <a:latin typeface="Times New Roman"/>
              <a:ea typeface="Times New Roman"/>
              <a:cs typeface="Times New Roman"/>
              <a:sym typeface="Times New Roman"/>
            </a:endParaRPr>
          </a:p>
          <a:p>
            <a:pPr indent="0" lvl="0" marL="457200" rtl="0" algn="l">
              <a:lnSpc>
                <a:spcPct val="140000"/>
              </a:lnSpc>
              <a:spcBef>
                <a:spcPts val="0"/>
              </a:spcBef>
              <a:spcAft>
                <a:spcPts val="0"/>
              </a:spcAft>
              <a:buNone/>
            </a:pPr>
            <a:r>
              <a:t/>
            </a:r>
            <a:endParaRPr sz="1200">
              <a:latin typeface="Times New Roman"/>
              <a:ea typeface="Times New Roman"/>
              <a:cs typeface="Times New Roman"/>
              <a:sym typeface="Times New Roman"/>
            </a:endParaRPr>
          </a:p>
        </p:txBody>
      </p:sp>
      <p:sp>
        <p:nvSpPr>
          <p:cNvPr id="140" name="Google Shape;140;p22"/>
          <p:cNvSpPr txBox="1"/>
          <p:nvPr/>
        </p:nvSpPr>
        <p:spPr>
          <a:xfrm>
            <a:off x="4714875" y="1770400"/>
            <a:ext cx="4350300" cy="2215800"/>
          </a:xfrm>
          <a:prstGeom prst="rect">
            <a:avLst/>
          </a:prstGeom>
          <a:noFill/>
          <a:ln>
            <a:noFill/>
          </a:ln>
        </p:spPr>
        <p:txBody>
          <a:bodyPr anchorCtr="0" anchor="t" bIns="91425" lIns="91425" spcFirstLastPara="1" rIns="91425" wrap="square" tIns="91425">
            <a:noAutofit/>
          </a:bodyPr>
          <a:lstStyle/>
          <a:p>
            <a:pPr indent="0" lvl="0" marL="0" rtl="0" algn="l">
              <a:lnSpc>
                <a:spcPct val="140000"/>
              </a:lnSpc>
              <a:spcBef>
                <a:spcPts val="0"/>
              </a:spcBef>
              <a:spcAft>
                <a:spcPts val="0"/>
              </a:spcAft>
              <a:buClr>
                <a:schemeClr val="dk1"/>
              </a:buClr>
              <a:buSzPts val="1100"/>
              <a:buFont typeface="Arial"/>
              <a:buNone/>
            </a:pPr>
            <a:r>
              <a:rPr b="1" lang="en" sz="1200">
                <a:solidFill>
                  <a:srgbClr val="FFFFFF"/>
                </a:solidFill>
                <a:latin typeface="Times New Roman"/>
                <a:ea typeface="Times New Roman"/>
                <a:cs typeface="Times New Roman"/>
                <a:sym typeface="Times New Roman"/>
              </a:rPr>
              <a:t>2.	Content and Method</a:t>
            </a:r>
            <a:endParaRPr b="1" sz="1200">
              <a:solidFill>
                <a:srgbClr val="FFFFFF"/>
              </a:solidFill>
              <a:latin typeface="Times New Roman"/>
              <a:ea typeface="Times New Roman"/>
              <a:cs typeface="Times New Roman"/>
              <a:sym typeface="Times New Roman"/>
            </a:endParaRPr>
          </a:p>
          <a:p>
            <a:pPr indent="-304800" lvl="0" marL="457200" rtl="0" algn="l">
              <a:lnSpc>
                <a:spcPct val="140000"/>
              </a:lnSpc>
              <a:spcBef>
                <a:spcPts val="0"/>
              </a:spcBef>
              <a:spcAft>
                <a:spcPts val="0"/>
              </a:spcAft>
              <a:buClr>
                <a:srgbClr val="D9D9D9"/>
              </a:buClr>
              <a:buSzPts val="1200"/>
              <a:buFont typeface="Times New Roman"/>
              <a:buAutoNum type="alphaLcParenR"/>
            </a:pPr>
            <a:r>
              <a:rPr b="1" lang="en" sz="1200">
                <a:solidFill>
                  <a:srgbClr val="FFFFFF"/>
                </a:solidFill>
                <a:latin typeface="Times New Roman"/>
                <a:ea typeface="Times New Roman"/>
                <a:cs typeface="Times New Roman"/>
                <a:sym typeface="Times New Roman"/>
              </a:rPr>
              <a:t>State intended outcomes:</a:t>
            </a:r>
            <a:r>
              <a:rPr lang="en" sz="1200">
                <a:solidFill>
                  <a:srgbClr val="D9D9D9"/>
                </a:solidFill>
                <a:latin typeface="Times New Roman"/>
                <a:ea typeface="Times New Roman"/>
                <a:cs typeface="Times New Roman"/>
                <a:sym typeface="Times New Roman"/>
              </a:rPr>
              <a:t> learners are able to do a result of participating in the curricular activities.</a:t>
            </a:r>
            <a:endParaRPr sz="1200">
              <a:solidFill>
                <a:srgbClr val="D9D9D9"/>
              </a:solidFill>
              <a:latin typeface="Times New Roman"/>
              <a:ea typeface="Times New Roman"/>
              <a:cs typeface="Times New Roman"/>
              <a:sym typeface="Times New Roman"/>
            </a:endParaRPr>
          </a:p>
          <a:p>
            <a:pPr indent="-304800" lvl="0" marL="457200" rtl="0" algn="l">
              <a:lnSpc>
                <a:spcPct val="140000"/>
              </a:lnSpc>
              <a:spcBef>
                <a:spcPts val="0"/>
              </a:spcBef>
              <a:spcAft>
                <a:spcPts val="0"/>
              </a:spcAft>
              <a:buClr>
                <a:srgbClr val="D9D9D9"/>
              </a:buClr>
              <a:buSzPts val="1200"/>
              <a:buFont typeface="Times New Roman"/>
              <a:buAutoNum type="alphaLcParenR"/>
            </a:pPr>
            <a:r>
              <a:rPr b="1" lang="en" sz="1200">
                <a:solidFill>
                  <a:srgbClr val="FFFFFF"/>
                </a:solidFill>
                <a:latin typeface="Times New Roman"/>
                <a:ea typeface="Times New Roman"/>
                <a:cs typeface="Times New Roman"/>
                <a:sym typeface="Times New Roman"/>
              </a:rPr>
              <a:t>Select content:</a:t>
            </a:r>
            <a:r>
              <a:rPr lang="en" sz="1200">
                <a:solidFill>
                  <a:srgbClr val="D9D9D9"/>
                </a:solidFill>
                <a:latin typeface="Times New Roman"/>
                <a:ea typeface="Times New Roman"/>
                <a:cs typeface="Times New Roman"/>
                <a:sym typeface="Times New Roman"/>
              </a:rPr>
              <a:t> if the intended outcomes is to be attained then the development process is selecting content.</a:t>
            </a:r>
            <a:endParaRPr sz="1200">
              <a:solidFill>
                <a:srgbClr val="D9D9D9"/>
              </a:solidFill>
              <a:latin typeface="Times New Roman"/>
              <a:ea typeface="Times New Roman"/>
              <a:cs typeface="Times New Roman"/>
              <a:sym typeface="Times New Roman"/>
            </a:endParaRPr>
          </a:p>
          <a:p>
            <a:pPr indent="-304800" lvl="0" marL="457200" rtl="0" algn="l">
              <a:lnSpc>
                <a:spcPct val="140000"/>
              </a:lnSpc>
              <a:spcBef>
                <a:spcPts val="0"/>
              </a:spcBef>
              <a:spcAft>
                <a:spcPts val="0"/>
              </a:spcAft>
              <a:buClr>
                <a:srgbClr val="D9D9D9"/>
              </a:buClr>
              <a:buSzPts val="1200"/>
              <a:buFont typeface="Times New Roman"/>
              <a:buAutoNum type="alphaLcParenR"/>
            </a:pPr>
            <a:r>
              <a:rPr b="1" lang="en" sz="1200">
                <a:solidFill>
                  <a:srgbClr val="FFFFFF"/>
                </a:solidFill>
                <a:latin typeface="Times New Roman"/>
                <a:ea typeface="Times New Roman"/>
                <a:cs typeface="Times New Roman"/>
                <a:sym typeface="Times New Roman"/>
              </a:rPr>
              <a:t>Design, Experiential method: </a:t>
            </a:r>
            <a:r>
              <a:rPr lang="en" sz="1200">
                <a:solidFill>
                  <a:srgbClr val="D9D9D9"/>
                </a:solidFill>
                <a:latin typeface="Times New Roman"/>
                <a:ea typeface="Times New Roman"/>
                <a:cs typeface="Times New Roman"/>
                <a:sym typeface="Times New Roman"/>
              </a:rPr>
              <a:t>Experience, share, process, generalise and apply should be designed</a:t>
            </a:r>
            <a:endParaRPr>
              <a:solidFill>
                <a:srgbClr val="D9D9D9"/>
              </a:solidFill>
              <a:latin typeface="Old Standard TT"/>
              <a:ea typeface="Old Standard TT"/>
              <a:cs typeface="Old Standard TT"/>
              <a:sym typeface="Old Standard TT"/>
            </a:endParaRPr>
          </a:p>
        </p:txBody>
      </p:sp>
      <p:sp>
        <p:nvSpPr>
          <p:cNvPr id="141" name="Google Shape;141;p22"/>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3"/>
          <p:cNvSpPr txBox="1"/>
          <p:nvPr/>
        </p:nvSpPr>
        <p:spPr>
          <a:xfrm>
            <a:off x="681400" y="857000"/>
            <a:ext cx="3202500" cy="2895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solidFill>
                  <a:schemeClr val="dk1"/>
                </a:solidFill>
                <a:latin typeface="Times New Roman"/>
                <a:ea typeface="Times New Roman"/>
                <a:cs typeface="Times New Roman"/>
                <a:sym typeface="Times New Roman"/>
              </a:rPr>
              <a:t>Stages of Curriculum Development</a:t>
            </a:r>
            <a:endParaRPr b="1" sz="1200">
              <a:latin typeface="Times New Roman"/>
              <a:ea typeface="Times New Roman"/>
              <a:cs typeface="Times New Roman"/>
              <a:sym typeface="Times New Roman"/>
            </a:endParaRPr>
          </a:p>
        </p:txBody>
      </p:sp>
      <p:sp>
        <p:nvSpPr>
          <p:cNvPr id="147" name="Google Shape;147;p23"/>
          <p:cNvSpPr txBox="1"/>
          <p:nvPr/>
        </p:nvSpPr>
        <p:spPr>
          <a:xfrm>
            <a:off x="107500" y="1770400"/>
            <a:ext cx="4350300" cy="2622900"/>
          </a:xfrm>
          <a:prstGeom prst="rect">
            <a:avLst/>
          </a:prstGeom>
          <a:noFill/>
          <a:ln>
            <a:noFill/>
          </a:ln>
        </p:spPr>
        <p:txBody>
          <a:bodyPr anchorCtr="0" anchor="t" bIns="91425" lIns="91425" spcFirstLastPara="1" rIns="91425" wrap="square" tIns="91425">
            <a:noAutofit/>
          </a:bodyPr>
          <a:lstStyle/>
          <a:p>
            <a:pPr indent="0" lvl="0" marL="0" rtl="0" algn="l">
              <a:lnSpc>
                <a:spcPct val="140000"/>
              </a:lnSpc>
              <a:spcBef>
                <a:spcPts val="0"/>
              </a:spcBef>
              <a:spcAft>
                <a:spcPts val="0"/>
              </a:spcAft>
              <a:buNone/>
            </a:pPr>
            <a:r>
              <a:rPr b="1" lang="en" sz="1200">
                <a:latin typeface="Times New Roman"/>
                <a:ea typeface="Times New Roman"/>
                <a:cs typeface="Times New Roman"/>
                <a:sym typeface="Times New Roman"/>
              </a:rPr>
              <a:t>3.	Implement</a:t>
            </a:r>
            <a:endParaRPr b="1" sz="1200">
              <a:latin typeface="Times New Roman"/>
              <a:ea typeface="Times New Roman"/>
              <a:cs typeface="Times New Roman"/>
              <a:sym typeface="Times New Roman"/>
            </a:endParaRPr>
          </a:p>
          <a:p>
            <a:pPr indent="-304800" lvl="0" marL="457200" rtl="0" algn="l">
              <a:lnSpc>
                <a:spcPct val="140000"/>
              </a:lnSpc>
              <a:spcBef>
                <a:spcPts val="0"/>
              </a:spcBef>
              <a:spcAft>
                <a:spcPts val="0"/>
              </a:spcAft>
              <a:buSzPts val="1200"/>
              <a:buFont typeface="Times New Roman"/>
              <a:buAutoNum type="alphaLcParenR"/>
            </a:pPr>
            <a:r>
              <a:rPr b="1" lang="en" sz="1200">
                <a:latin typeface="Times New Roman"/>
                <a:ea typeface="Times New Roman"/>
                <a:cs typeface="Times New Roman"/>
                <a:sym typeface="Times New Roman"/>
              </a:rPr>
              <a:t>Produce curriculum project:</a:t>
            </a:r>
            <a:r>
              <a:rPr lang="en" sz="1200">
                <a:latin typeface="Times New Roman"/>
                <a:ea typeface="Times New Roman"/>
                <a:cs typeface="Times New Roman"/>
                <a:sym typeface="Times New Roman"/>
              </a:rPr>
              <a:t> suggestions for producing curriculum materials.</a:t>
            </a:r>
            <a:endParaRPr sz="1200">
              <a:latin typeface="Times New Roman"/>
              <a:ea typeface="Times New Roman"/>
              <a:cs typeface="Times New Roman"/>
              <a:sym typeface="Times New Roman"/>
            </a:endParaRPr>
          </a:p>
          <a:p>
            <a:pPr indent="-304800" lvl="0" marL="457200" rtl="0" algn="l">
              <a:lnSpc>
                <a:spcPct val="140000"/>
              </a:lnSpc>
              <a:spcBef>
                <a:spcPts val="0"/>
              </a:spcBef>
              <a:spcAft>
                <a:spcPts val="0"/>
              </a:spcAft>
              <a:buSzPts val="1200"/>
              <a:buFont typeface="Times New Roman"/>
              <a:buAutoNum type="alphaLcParenR"/>
            </a:pPr>
            <a:r>
              <a:rPr b="1" lang="en" sz="1200">
                <a:latin typeface="Times New Roman"/>
                <a:ea typeface="Times New Roman"/>
                <a:cs typeface="Times New Roman"/>
                <a:sym typeface="Times New Roman"/>
              </a:rPr>
              <a:t>Test and revise curriculum</a:t>
            </a:r>
            <a:r>
              <a:rPr lang="en" sz="1200">
                <a:latin typeface="Times New Roman"/>
                <a:ea typeface="Times New Roman"/>
                <a:cs typeface="Times New Roman"/>
                <a:sym typeface="Times New Roman"/>
              </a:rPr>
              <a:t>: a sample evaluation form in provided.</a:t>
            </a:r>
            <a:endParaRPr sz="1200">
              <a:latin typeface="Times New Roman"/>
              <a:ea typeface="Times New Roman"/>
              <a:cs typeface="Times New Roman"/>
              <a:sym typeface="Times New Roman"/>
            </a:endParaRPr>
          </a:p>
          <a:p>
            <a:pPr indent="-304800" lvl="0" marL="457200" rtl="0" algn="l">
              <a:lnSpc>
                <a:spcPct val="140000"/>
              </a:lnSpc>
              <a:spcBef>
                <a:spcPts val="0"/>
              </a:spcBef>
              <a:spcAft>
                <a:spcPts val="0"/>
              </a:spcAft>
              <a:buSzPts val="1200"/>
              <a:buFont typeface="Times New Roman"/>
              <a:buAutoNum type="alphaLcParenR"/>
            </a:pPr>
            <a:r>
              <a:rPr b="1" lang="en" sz="1200">
                <a:latin typeface="Times New Roman"/>
                <a:ea typeface="Times New Roman"/>
                <a:cs typeface="Times New Roman"/>
                <a:sym typeface="Times New Roman"/>
              </a:rPr>
              <a:t>Recruit and Train Facilitators</a:t>
            </a:r>
            <a:r>
              <a:rPr b="1" lang="en" sz="1200">
                <a:latin typeface="Times New Roman"/>
                <a:ea typeface="Times New Roman"/>
                <a:cs typeface="Times New Roman"/>
                <a:sym typeface="Times New Roman"/>
              </a:rPr>
              <a:t>:</a:t>
            </a:r>
            <a:r>
              <a:rPr lang="en" sz="1200">
                <a:latin typeface="Times New Roman"/>
                <a:ea typeface="Times New Roman"/>
                <a:cs typeface="Times New Roman"/>
                <a:sym typeface="Times New Roman"/>
              </a:rPr>
              <a:t>suggestions for recruiting appropriate facilitators are provided with a sample three- day training.</a:t>
            </a:r>
            <a:endParaRPr sz="1200">
              <a:latin typeface="Times New Roman"/>
              <a:ea typeface="Times New Roman"/>
              <a:cs typeface="Times New Roman"/>
              <a:sym typeface="Times New Roman"/>
            </a:endParaRPr>
          </a:p>
          <a:p>
            <a:pPr indent="-304800" lvl="0" marL="457200" rtl="0" algn="l">
              <a:lnSpc>
                <a:spcPct val="140000"/>
              </a:lnSpc>
              <a:spcBef>
                <a:spcPts val="0"/>
              </a:spcBef>
              <a:spcAft>
                <a:spcPts val="0"/>
              </a:spcAft>
              <a:buSzPts val="1200"/>
              <a:buFont typeface="Times New Roman"/>
              <a:buAutoNum type="alphaLcParenR"/>
            </a:pPr>
            <a:r>
              <a:rPr b="1" lang="en" sz="1200">
                <a:latin typeface="Times New Roman"/>
                <a:ea typeface="Times New Roman"/>
                <a:cs typeface="Times New Roman"/>
                <a:sym typeface="Times New Roman"/>
              </a:rPr>
              <a:t>Implement Curriculum</a:t>
            </a:r>
            <a:r>
              <a:rPr lang="en" sz="1200">
                <a:latin typeface="Times New Roman"/>
                <a:ea typeface="Times New Roman"/>
                <a:cs typeface="Times New Roman"/>
                <a:sym typeface="Times New Roman"/>
              </a:rPr>
              <a:t>: Strategies to promote and use the curriculum are discussed in this steps.</a:t>
            </a:r>
            <a:endParaRPr sz="1200">
              <a:latin typeface="Times New Roman"/>
              <a:ea typeface="Times New Roman"/>
              <a:cs typeface="Times New Roman"/>
              <a:sym typeface="Times New Roman"/>
            </a:endParaRPr>
          </a:p>
          <a:p>
            <a:pPr indent="0" lvl="0" marL="457200" rtl="0" algn="l">
              <a:lnSpc>
                <a:spcPct val="140000"/>
              </a:lnSpc>
              <a:spcBef>
                <a:spcPts val="0"/>
              </a:spcBef>
              <a:spcAft>
                <a:spcPts val="0"/>
              </a:spcAft>
              <a:buNone/>
            </a:pPr>
            <a:r>
              <a:t/>
            </a:r>
            <a:endParaRPr sz="1200">
              <a:latin typeface="Times New Roman"/>
              <a:ea typeface="Times New Roman"/>
              <a:cs typeface="Times New Roman"/>
              <a:sym typeface="Times New Roman"/>
            </a:endParaRPr>
          </a:p>
          <a:p>
            <a:pPr indent="0" lvl="0" marL="457200" rtl="0" algn="l">
              <a:lnSpc>
                <a:spcPct val="140000"/>
              </a:lnSpc>
              <a:spcBef>
                <a:spcPts val="0"/>
              </a:spcBef>
              <a:spcAft>
                <a:spcPts val="0"/>
              </a:spcAft>
              <a:buNone/>
            </a:pPr>
            <a:r>
              <a:t/>
            </a:r>
            <a:endParaRPr sz="1200">
              <a:latin typeface="Times New Roman"/>
              <a:ea typeface="Times New Roman"/>
              <a:cs typeface="Times New Roman"/>
              <a:sym typeface="Times New Roman"/>
            </a:endParaRPr>
          </a:p>
        </p:txBody>
      </p:sp>
      <p:sp>
        <p:nvSpPr>
          <p:cNvPr id="148" name="Google Shape;148;p23"/>
          <p:cNvSpPr txBox="1"/>
          <p:nvPr/>
        </p:nvSpPr>
        <p:spPr>
          <a:xfrm>
            <a:off x="4714875" y="1770400"/>
            <a:ext cx="4350300" cy="2665800"/>
          </a:xfrm>
          <a:prstGeom prst="rect">
            <a:avLst/>
          </a:prstGeom>
          <a:noFill/>
          <a:ln>
            <a:noFill/>
          </a:ln>
        </p:spPr>
        <p:txBody>
          <a:bodyPr anchorCtr="0" anchor="t" bIns="91425" lIns="91425" spcFirstLastPara="1" rIns="91425" wrap="square" tIns="91425">
            <a:noAutofit/>
          </a:bodyPr>
          <a:lstStyle/>
          <a:p>
            <a:pPr indent="0" lvl="0" marL="0" rtl="0" algn="l">
              <a:lnSpc>
                <a:spcPct val="140000"/>
              </a:lnSpc>
              <a:spcBef>
                <a:spcPts val="0"/>
              </a:spcBef>
              <a:spcAft>
                <a:spcPts val="0"/>
              </a:spcAft>
              <a:buNone/>
            </a:pPr>
            <a:r>
              <a:rPr b="1" lang="en" sz="1200">
                <a:solidFill>
                  <a:srgbClr val="FFFFFF"/>
                </a:solidFill>
                <a:latin typeface="Times New Roman"/>
                <a:ea typeface="Times New Roman"/>
                <a:cs typeface="Times New Roman"/>
                <a:sym typeface="Times New Roman"/>
              </a:rPr>
              <a:t>4.	Evaluation and Reporting:</a:t>
            </a:r>
            <a:endParaRPr b="1" sz="1200">
              <a:solidFill>
                <a:srgbClr val="FFFFFF"/>
              </a:solidFill>
              <a:latin typeface="Times New Roman"/>
              <a:ea typeface="Times New Roman"/>
              <a:cs typeface="Times New Roman"/>
              <a:sym typeface="Times New Roman"/>
            </a:endParaRPr>
          </a:p>
          <a:p>
            <a:pPr indent="-304800" lvl="0" marL="457200" rtl="0" algn="l">
              <a:lnSpc>
                <a:spcPct val="140000"/>
              </a:lnSpc>
              <a:spcBef>
                <a:spcPts val="0"/>
              </a:spcBef>
              <a:spcAft>
                <a:spcPts val="0"/>
              </a:spcAft>
              <a:buClr>
                <a:srgbClr val="FFFFFF"/>
              </a:buClr>
              <a:buSzPts val="1200"/>
              <a:buFont typeface="Times New Roman"/>
              <a:buAutoNum type="alphaLcParenR"/>
            </a:pPr>
            <a:r>
              <a:rPr b="1" lang="en" sz="1200">
                <a:solidFill>
                  <a:srgbClr val="FFFFFF"/>
                </a:solidFill>
                <a:latin typeface="Times New Roman"/>
                <a:ea typeface="Times New Roman"/>
                <a:cs typeface="Times New Roman"/>
                <a:sym typeface="Times New Roman"/>
              </a:rPr>
              <a:t>Design </a:t>
            </a:r>
            <a:r>
              <a:rPr b="1" lang="en" sz="1200">
                <a:solidFill>
                  <a:srgbClr val="FFFFFF"/>
                </a:solidFill>
                <a:latin typeface="Times New Roman"/>
                <a:ea typeface="Times New Roman"/>
                <a:cs typeface="Times New Roman"/>
                <a:sym typeface="Times New Roman"/>
              </a:rPr>
              <a:t>Evaluation</a:t>
            </a:r>
            <a:r>
              <a:rPr b="1" lang="en" sz="1200">
                <a:solidFill>
                  <a:srgbClr val="FFFFFF"/>
                </a:solidFill>
                <a:latin typeface="Times New Roman"/>
                <a:ea typeface="Times New Roman"/>
                <a:cs typeface="Times New Roman"/>
                <a:sym typeface="Times New Roman"/>
              </a:rPr>
              <a:t> Strategies:</a:t>
            </a:r>
            <a:r>
              <a:rPr lang="en" sz="1200">
                <a:solidFill>
                  <a:srgbClr val="D9D9D9"/>
                </a:solidFill>
                <a:latin typeface="Times New Roman"/>
                <a:ea typeface="Times New Roman"/>
                <a:cs typeface="Times New Roman"/>
                <a:sym typeface="Times New Roman"/>
              </a:rPr>
              <a:t> two types of evaluation, </a:t>
            </a:r>
            <a:r>
              <a:rPr lang="en" sz="1200">
                <a:solidFill>
                  <a:srgbClr val="D9D9D9"/>
                </a:solidFill>
                <a:latin typeface="Times New Roman"/>
                <a:ea typeface="Times New Roman"/>
                <a:cs typeface="Times New Roman"/>
                <a:sym typeface="Times New Roman"/>
              </a:rPr>
              <a:t>formative</a:t>
            </a:r>
            <a:r>
              <a:rPr lang="en" sz="1200">
                <a:solidFill>
                  <a:srgbClr val="D9D9D9"/>
                </a:solidFill>
                <a:latin typeface="Times New Roman"/>
                <a:ea typeface="Times New Roman"/>
                <a:cs typeface="Times New Roman"/>
                <a:sym typeface="Times New Roman"/>
              </a:rPr>
              <a:t> and </a:t>
            </a:r>
            <a:r>
              <a:rPr lang="en" sz="1200">
                <a:solidFill>
                  <a:srgbClr val="D9D9D9"/>
                </a:solidFill>
                <a:latin typeface="Times New Roman"/>
                <a:ea typeface="Times New Roman"/>
                <a:cs typeface="Times New Roman"/>
                <a:sym typeface="Times New Roman"/>
              </a:rPr>
              <a:t>summative</a:t>
            </a:r>
            <a:r>
              <a:rPr lang="en" sz="1200">
                <a:solidFill>
                  <a:srgbClr val="D9D9D9"/>
                </a:solidFill>
                <a:latin typeface="Times New Roman"/>
                <a:ea typeface="Times New Roman"/>
                <a:cs typeface="Times New Roman"/>
                <a:sym typeface="Times New Roman"/>
              </a:rPr>
              <a:t>, are used during curriculum development.</a:t>
            </a:r>
            <a:endParaRPr sz="1200">
              <a:solidFill>
                <a:srgbClr val="D9D9D9"/>
              </a:solidFill>
              <a:latin typeface="Times New Roman"/>
              <a:ea typeface="Times New Roman"/>
              <a:cs typeface="Times New Roman"/>
              <a:sym typeface="Times New Roman"/>
            </a:endParaRPr>
          </a:p>
          <a:p>
            <a:pPr indent="-304800" lvl="0" marL="457200" rtl="0" algn="l">
              <a:lnSpc>
                <a:spcPct val="140000"/>
              </a:lnSpc>
              <a:spcBef>
                <a:spcPts val="0"/>
              </a:spcBef>
              <a:spcAft>
                <a:spcPts val="0"/>
              </a:spcAft>
              <a:buClr>
                <a:srgbClr val="FFFFFF"/>
              </a:buClr>
              <a:buSzPts val="1200"/>
              <a:buFont typeface="Times New Roman"/>
              <a:buAutoNum type="alphaLcParenR"/>
            </a:pPr>
            <a:r>
              <a:rPr b="1" lang="en" sz="1200">
                <a:solidFill>
                  <a:srgbClr val="FFFFFF"/>
                </a:solidFill>
                <a:latin typeface="Times New Roman"/>
                <a:ea typeface="Times New Roman"/>
                <a:cs typeface="Times New Roman"/>
                <a:sym typeface="Times New Roman"/>
              </a:rPr>
              <a:t>Reporting and securing Resources</a:t>
            </a:r>
            <a:r>
              <a:rPr b="1" lang="en" sz="1200">
                <a:solidFill>
                  <a:srgbClr val="FFFFFF"/>
                </a:solidFill>
                <a:latin typeface="Times New Roman"/>
                <a:ea typeface="Times New Roman"/>
                <a:cs typeface="Times New Roman"/>
                <a:sym typeface="Times New Roman"/>
              </a:rPr>
              <a:t>:</a:t>
            </a:r>
            <a:r>
              <a:rPr lang="en" sz="1200">
                <a:solidFill>
                  <a:srgbClr val="D9D9D9"/>
                </a:solidFill>
                <a:latin typeface="Times New Roman"/>
                <a:ea typeface="Times New Roman"/>
                <a:cs typeface="Times New Roman"/>
                <a:sym typeface="Times New Roman"/>
              </a:rPr>
              <a:t> getting the results into the hands of people who can use them.</a:t>
            </a:r>
            <a:endParaRPr>
              <a:solidFill>
                <a:srgbClr val="D9D9D9"/>
              </a:solidFill>
              <a:latin typeface="Old Standard TT"/>
              <a:ea typeface="Old Standard TT"/>
              <a:cs typeface="Old Standard TT"/>
              <a:sym typeface="Old Standard TT"/>
            </a:endParaRPr>
          </a:p>
        </p:txBody>
      </p:sp>
      <p:sp>
        <p:nvSpPr>
          <p:cNvPr id="149" name="Google Shape;149;p23"/>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4"/>
          <p:cNvSpPr txBox="1"/>
          <p:nvPr/>
        </p:nvSpPr>
        <p:spPr>
          <a:xfrm>
            <a:off x="711225" y="403550"/>
            <a:ext cx="3202500" cy="3162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solidFill>
                  <a:schemeClr val="dk1"/>
                </a:solidFill>
                <a:latin typeface="Times New Roman"/>
                <a:ea typeface="Times New Roman"/>
                <a:cs typeface="Times New Roman"/>
                <a:sym typeface="Times New Roman"/>
              </a:rPr>
              <a:t>Types of </a:t>
            </a:r>
            <a:r>
              <a:rPr b="1" lang="en" sz="1200">
                <a:solidFill>
                  <a:schemeClr val="dk1"/>
                </a:solidFill>
                <a:latin typeface="Times New Roman"/>
                <a:ea typeface="Times New Roman"/>
                <a:cs typeface="Times New Roman"/>
                <a:sym typeface="Times New Roman"/>
              </a:rPr>
              <a:t>curriculum</a:t>
            </a:r>
            <a:endParaRPr b="1" sz="1200">
              <a:solidFill>
                <a:schemeClr val="dk1"/>
              </a:solidFill>
              <a:latin typeface="Times New Roman"/>
              <a:ea typeface="Times New Roman"/>
              <a:cs typeface="Times New Roman"/>
              <a:sym typeface="Times New Roman"/>
            </a:endParaRPr>
          </a:p>
        </p:txBody>
      </p:sp>
      <p:sp>
        <p:nvSpPr>
          <p:cNvPr id="155" name="Google Shape;155;p24"/>
          <p:cNvSpPr txBox="1"/>
          <p:nvPr/>
        </p:nvSpPr>
        <p:spPr>
          <a:xfrm>
            <a:off x="4488225" y="403550"/>
            <a:ext cx="4705500" cy="4600800"/>
          </a:xfrm>
          <a:prstGeom prst="rect">
            <a:avLst/>
          </a:prstGeom>
          <a:noFill/>
          <a:ln>
            <a:noFill/>
          </a:ln>
        </p:spPr>
        <p:txBody>
          <a:bodyPr anchorCtr="0" anchor="t" bIns="91425" lIns="91425" spcFirstLastPara="1" rIns="91425" wrap="square" tIns="91425">
            <a:noAutofit/>
          </a:bodyPr>
          <a:lstStyle/>
          <a:p>
            <a:pPr indent="-304800" lvl="0" marL="457200" marR="0" rtl="0" algn="l">
              <a:lnSpc>
                <a:spcPct val="150000"/>
              </a:lnSpc>
              <a:spcBef>
                <a:spcPts val="0"/>
              </a:spcBef>
              <a:spcAft>
                <a:spcPts val="0"/>
              </a:spcAft>
              <a:buClr>
                <a:srgbClr val="FFFFFF"/>
              </a:buClr>
              <a:buSzPts val="1200"/>
              <a:buFont typeface="Times New Roman"/>
              <a:buChar char="●"/>
            </a:pPr>
            <a:r>
              <a:rPr b="1" lang="en" sz="1200">
                <a:solidFill>
                  <a:srgbClr val="FFFFFF"/>
                </a:solidFill>
                <a:latin typeface="Times New Roman"/>
                <a:ea typeface="Times New Roman"/>
                <a:cs typeface="Times New Roman"/>
                <a:sym typeface="Times New Roman"/>
              </a:rPr>
              <a:t>Recommended curriculum:</a:t>
            </a:r>
            <a:r>
              <a:rPr lang="en" sz="1200">
                <a:solidFill>
                  <a:srgbClr val="FFFFFF"/>
                </a:solidFill>
                <a:latin typeface="Times New Roman"/>
                <a:ea typeface="Times New Roman"/>
                <a:cs typeface="Times New Roman"/>
                <a:sym typeface="Times New Roman"/>
              </a:rPr>
              <a:t> </a:t>
            </a:r>
            <a:r>
              <a:rPr lang="en" sz="1200">
                <a:solidFill>
                  <a:srgbClr val="D9D9D9"/>
                </a:solidFill>
                <a:latin typeface="Times New Roman"/>
                <a:ea typeface="Times New Roman"/>
                <a:cs typeface="Times New Roman"/>
                <a:sym typeface="Times New Roman"/>
              </a:rPr>
              <a:t>Are typically formulated at a rather high level of generality they are most </a:t>
            </a:r>
            <a:r>
              <a:rPr lang="en" sz="1200">
                <a:solidFill>
                  <a:srgbClr val="D9D9D9"/>
                </a:solidFill>
                <a:latin typeface="Times New Roman"/>
                <a:ea typeface="Times New Roman"/>
                <a:cs typeface="Times New Roman"/>
                <a:sym typeface="Times New Roman"/>
              </a:rPr>
              <a:t>often</a:t>
            </a:r>
            <a:r>
              <a:rPr lang="en" sz="1200">
                <a:solidFill>
                  <a:srgbClr val="D9D9D9"/>
                </a:solidFill>
                <a:latin typeface="Times New Roman"/>
                <a:ea typeface="Times New Roman"/>
                <a:cs typeface="Times New Roman"/>
                <a:sym typeface="Times New Roman"/>
              </a:rPr>
              <a:t> presented as policy recommendation,lists of goals, suggested graduation requirements and general recommendation about the content and sequence of a field of study , such as mathematics</a:t>
            </a:r>
            <a:endParaRPr sz="1200">
              <a:solidFill>
                <a:srgbClr val="D9D9D9"/>
              </a:solidFill>
              <a:latin typeface="Times New Roman"/>
              <a:ea typeface="Times New Roman"/>
              <a:cs typeface="Times New Roman"/>
              <a:sym typeface="Times New Roman"/>
            </a:endParaRPr>
          </a:p>
          <a:p>
            <a:pPr indent="0" lvl="0" marL="0" marR="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0" marR="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304800" lvl="0" marL="457200" marR="0" rtl="0" algn="l">
              <a:lnSpc>
                <a:spcPct val="150000"/>
              </a:lnSpc>
              <a:spcBef>
                <a:spcPts val="0"/>
              </a:spcBef>
              <a:spcAft>
                <a:spcPts val="0"/>
              </a:spcAft>
              <a:buClr>
                <a:srgbClr val="FFFFFF"/>
              </a:buClr>
              <a:buSzPts val="1200"/>
              <a:buFont typeface="Times New Roman"/>
              <a:buChar char="●"/>
            </a:pPr>
            <a:r>
              <a:rPr b="1" lang="en" sz="1200">
                <a:solidFill>
                  <a:srgbClr val="FFFFFF"/>
                </a:solidFill>
                <a:latin typeface="Times New Roman"/>
                <a:ea typeface="Times New Roman"/>
                <a:cs typeface="Times New Roman"/>
                <a:sym typeface="Times New Roman"/>
              </a:rPr>
              <a:t>Written curriculum:</a:t>
            </a:r>
            <a:r>
              <a:rPr lang="en" sz="1200">
                <a:solidFill>
                  <a:srgbClr val="FFFFFF"/>
                </a:solidFill>
                <a:latin typeface="Times New Roman"/>
                <a:ea typeface="Times New Roman"/>
                <a:cs typeface="Times New Roman"/>
                <a:sym typeface="Times New Roman"/>
              </a:rPr>
              <a:t> </a:t>
            </a:r>
            <a:r>
              <a:rPr lang="en" sz="1200">
                <a:solidFill>
                  <a:srgbClr val="D9D9D9"/>
                </a:solidFill>
                <a:latin typeface="Times New Roman"/>
                <a:ea typeface="Times New Roman"/>
                <a:cs typeface="Times New Roman"/>
                <a:sym typeface="Times New Roman"/>
              </a:rPr>
              <a:t>The written curriculum is an important component of authentic literacy- the ability to read , write and think effectively.</a:t>
            </a:r>
            <a:endParaRPr sz="1200">
              <a:solidFill>
                <a:srgbClr val="D9D9D9"/>
              </a:solidFill>
              <a:latin typeface="Times New Roman"/>
              <a:ea typeface="Times New Roman"/>
              <a:cs typeface="Times New Roman"/>
              <a:sym typeface="Times New Roman"/>
            </a:endParaRPr>
          </a:p>
          <a:p>
            <a:pPr indent="0" lvl="0" marL="457200" marR="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457200" marR="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304800" lvl="0" marL="457200" marR="0" rtl="0" algn="l">
              <a:lnSpc>
                <a:spcPct val="150000"/>
              </a:lnSpc>
              <a:spcBef>
                <a:spcPts val="0"/>
              </a:spcBef>
              <a:spcAft>
                <a:spcPts val="0"/>
              </a:spcAft>
              <a:buClr>
                <a:srgbClr val="FFFFFF"/>
              </a:buClr>
              <a:buSzPts val="1200"/>
              <a:buFont typeface="Times New Roman"/>
              <a:buChar char="●"/>
            </a:pPr>
            <a:r>
              <a:rPr b="1" lang="en" sz="1200">
                <a:solidFill>
                  <a:srgbClr val="FFFFFF"/>
                </a:solidFill>
                <a:latin typeface="Times New Roman"/>
                <a:ea typeface="Times New Roman"/>
                <a:cs typeface="Times New Roman"/>
                <a:sym typeface="Times New Roman"/>
              </a:rPr>
              <a:t>Supported Curriculum:</a:t>
            </a:r>
            <a:r>
              <a:rPr lang="en" sz="1200">
                <a:solidFill>
                  <a:srgbClr val="FFFFFF"/>
                </a:solidFill>
                <a:latin typeface="Times New Roman"/>
                <a:ea typeface="Times New Roman"/>
                <a:cs typeface="Times New Roman"/>
                <a:sym typeface="Times New Roman"/>
              </a:rPr>
              <a:t> </a:t>
            </a:r>
            <a:r>
              <a:rPr lang="en" sz="1200">
                <a:solidFill>
                  <a:srgbClr val="D9D9D9"/>
                </a:solidFill>
                <a:latin typeface="Times New Roman"/>
                <a:ea typeface="Times New Roman"/>
                <a:cs typeface="Times New Roman"/>
                <a:sym typeface="Times New Roman"/>
              </a:rPr>
              <a:t>Is the curriculum as reflected in and shaped by the resources allocated to support and deliver it.</a:t>
            </a:r>
            <a:endParaRPr sz="1200">
              <a:solidFill>
                <a:srgbClr val="D9D9D9"/>
              </a:solidFill>
              <a:latin typeface="Times New Roman"/>
              <a:ea typeface="Times New Roman"/>
              <a:cs typeface="Times New Roman"/>
              <a:sym typeface="Times New Roman"/>
            </a:endParaRPr>
          </a:p>
          <a:p>
            <a:pPr indent="0" lvl="0" marL="0" marR="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p:txBody>
      </p:sp>
      <p:sp>
        <p:nvSpPr>
          <p:cNvPr id="156" name="Google Shape;156;p24"/>
          <p:cNvSpPr/>
          <p:nvPr/>
        </p:nvSpPr>
        <p:spPr>
          <a:xfrm>
            <a:off x="711228" y="1067400"/>
            <a:ext cx="1650300" cy="3439800"/>
          </a:xfrm>
          <a:prstGeom prst="rect">
            <a:avLst/>
          </a:prstGeom>
          <a:gradFill>
            <a:gsLst>
              <a:gs pos="0">
                <a:srgbClr val="AFDEDA"/>
              </a:gs>
              <a:gs pos="100000">
                <a:srgbClr val="5AB1A8"/>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24"/>
          <p:cNvSpPr/>
          <p:nvPr/>
        </p:nvSpPr>
        <p:spPr>
          <a:xfrm>
            <a:off x="868537" y="1268132"/>
            <a:ext cx="1335600" cy="492600"/>
          </a:xfrm>
          <a:prstGeom prst="rect">
            <a:avLst/>
          </a:prstGeom>
          <a:noFill/>
          <a:ln cap="flat" cmpd="sng" w="9525">
            <a:solidFill>
              <a:srgbClr val="155B5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24"/>
          <p:cNvSpPr/>
          <p:nvPr/>
        </p:nvSpPr>
        <p:spPr>
          <a:xfrm>
            <a:off x="868537" y="2021875"/>
            <a:ext cx="1335600" cy="492600"/>
          </a:xfrm>
          <a:prstGeom prst="rect">
            <a:avLst/>
          </a:prstGeom>
          <a:noFill/>
          <a:ln cap="flat" cmpd="sng" w="9525">
            <a:solidFill>
              <a:srgbClr val="155B5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24"/>
          <p:cNvSpPr/>
          <p:nvPr/>
        </p:nvSpPr>
        <p:spPr>
          <a:xfrm>
            <a:off x="868537" y="2784485"/>
            <a:ext cx="1335600" cy="492600"/>
          </a:xfrm>
          <a:prstGeom prst="rect">
            <a:avLst/>
          </a:prstGeom>
          <a:noFill/>
          <a:ln cap="flat" cmpd="sng" w="9525">
            <a:solidFill>
              <a:srgbClr val="155B5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24"/>
          <p:cNvSpPr/>
          <p:nvPr/>
        </p:nvSpPr>
        <p:spPr>
          <a:xfrm>
            <a:off x="868537" y="3547105"/>
            <a:ext cx="1335600" cy="492600"/>
          </a:xfrm>
          <a:prstGeom prst="rect">
            <a:avLst/>
          </a:prstGeom>
          <a:noFill/>
          <a:ln cap="flat" cmpd="sng" w="9525">
            <a:solidFill>
              <a:srgbClr val="155B5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24"/>
          <p:cNvSpPr/>
          <p:nvPr/>
        </p:nvSpPr>
        <p:spPr>
          <a:xfrm>
            <a:off x="2757070" y="1384026"/>
            <a:ext cx="1335600" cy="4926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24"/>
          <p:cNvSpPr/>
          <p:nvPr/>
        </p:nvSpPr>
        <p:spPr>
          <a:xfrm>
            <a:off x="2757070" y="2540904"/>
            <a:ext cx="1335600" cy="4926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24"/>
          <p:cNvSpPr/>
          <p:nvPr/>
        </p:nvSpPr>
        <p:spPr>
          <a:xfrm>
            <a:off x="2757070" y="3655070"/>
            <a:ext cx="1335600" cy="492600"/>
          </a:xfrm>
          <a:prstGeom prst="rect">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164" name="Google Shape;164;p24"/>
          <p:cNvCxnSpPr>
            <a:stCxn id="157" idx="2"/>
            <a:endCxn id="158" idx="0"/>
          </p:cNvCxnSpPr>
          <p:nvPr/>
        </p:nvCxnSpPr>
        <p:spPr>
          <a:xfrm>
            <a:off x="1536337" y="1760732"/>
            <a:ext cx="0" cy="261000"/>
          </a:xfrm>
          <a:prstGeom prst="straightConnector1">
            <a:avLst/>
          </a:prstGeom>
          <a:noFill/>
          <a:ln cap="flat" cmpd="sng" w="9525">
            <a:solidFill>
              <a:schemeClr val="dk2"/>
            </a:solidFill>
            <a:prstDash val="solid"/>
            <a:round/>
            <a:headEnd len="med" w="med" type="none"/>
            <a:tailEnd len="med" w="med" type="triangle"/>
          </a:ln>
        </p:spPr>
      </p:cxnSp>
      <p:cxnSp>
        <p:nvCxnSpPr>
          <p:cNvPr id="165" name="Google Shape;165;p24"/>
          <p:cNvCxnSpPr/>
          <p:nvPr/>
        </p:nvCxnSpPr>
        <p:spPr>
          <a:xfrm>
            <a:off x="1536377" y="2533230"/>
            <a:ext cx="0" cy="261000"/>
          </a:xfrm>
          <a:prstGeom prst="straightConnector1">
            <a:avLst/>
          </a:prstGeom>
          <a:noFill/>
          <a:ln cap="flat" cmpd="sng" w="9525">
            <a:solidFill>
              <a:schemeClr val="dk2"/>
            </a:solidFill>
            <a:prstDash val="solid"/>
            <a:round/>
            <a:headEnd len="med" w="med" type="none"/>
            <a:tailEnd len="med" w="med" type="triangle"/>
          </a:ln>
        </p:spPr>
      </p:cxnSp>
      <p:cxnSp>
        <p:nvCxnSpPr>
          <p:cNvPr id="166" name="Google Shape;166;p24"/>
          <p:cNvCxnSpPr/>
          <p:nvPr/>
        </p:nvCxnSpPr>
        <p:spPr>
          <a:xfrm>
            <a:off x="1536377" y="3277235"/>
            <a:ext cx="0" cy="261000"/>
          </a:xfrm>
          <a:prstGeom prst="straightConnector1">
            <a:avLst/>
          </a:prstGeom>
          <a:noFill/>
          <a:ln cap="flat" cmpd="sng" w="9525">
            <a:solidFill>
              <a:schemeClr val="dk2"/>
            </a:solidFill>
            <a:prstDash val="solid"/>
            <a:round/>
            <a:headEnd len="med" w="med" type="none"/>
            <a:tailEnd len="med" w="med" type="triangle"/>
          </a:ln>
        </p:spPr>
      </p:cxnSp>
      <p:cxnSp>
        <p:nvCxnSpPr>
          <p:cNvPr id="167" name="Google Shape;167;p24"/>
          <p:cNvCxnSpPr>
            <a:stCxn id="156" idx="3"/>
            <a:endCxn id="162" idx="1"/>
          </p:cNvCxnSpPr>
          <p:nvPr/>
        </p:nvCxnSpPr>
        <p:spPr>
          <a:xfrm>
            <a:off x="2361528" y="2787300"/>
            <a:ext cx="395400" cy="0"/>
          </a:xfrm>
          <a:prstGeom prst="straightConnector1">
            <a:avLst/>
          </a:prstGeom>
          <a:noFill/>
          <a:ln cap="flat" cmpd="sng" w="9525">
            <a:solidFill>
              <a:schemeClr val="dk2"/>
            </a:solidFill>
            <a:prstDash val="solid"/>
            <a:round/>
            <a:headEnd len="med" w="med" type="none"/>
            <a:tailEnd len="med" w="med" type="triangle"/>
          </a:ln>
        </p:spPr>
      </p:cxnSp>
      <p:cxnSp>
        <p:nvCxnSpPr>
          <p:cNvPr id="168" name="Google Shape;168;p24"/>
          <p:cNvCxnSpPr>
            <a:endCxn id="162" idx="0"/>
          </p:cNvCxnSpPr>
          <p:nvPr/>
        </p:nvCxnSpPr>
        <p:spPr>
          <a:xfrm>
            <a:off x="3424870" y="1877004"/>
            <a:ext cx="0" cy="663900"/>
          </a:xfrm>
          <a:prstGeom prst="straightConnector1">
            <a:avLst/>
          </a:prstGeom>
          <a:noFill/>
          <a:ln cap="flat" cmpd="sng" w="9525">
            <a:solidFill>
              <a:schemeClr val="dk2"/>
            </a:solidFill>
            <a:prstDash val="solid"/>
            <a:round/>
            <a:headEnd len="med" w="med" type="none"/>
            <a:tailEnd len="med" w="med" type="triangle"/>
          </a:ln>
        </p:spPr>
      </p:cxnSp>
      <p:cxnSp>
        <p:nvCxnSpPr>
          <p:cNvPr id="169" name="Google Shape;169;p24"/>
          <p:cNvCxnSpPr>
            <a:stCxn id="163" idx="0"/>
            <a:endCxn id="162" idx="2"/>
          </p:cNvCxnSpPr>
          <p:nvPr/>
        </p:nvCxnSpPr>
        <p:spPr>
          <a:xfrm rot="10800000">
            <a:off x="3424870" y="3033470"/>
            <a:ext cx="0" cy="621600"/>
          </a:xfrm>
          <a:prstGeom prst="straightConnector1">
            <a:avLst/>
          </a:prstGeom>
          <a:noFill/>
          <a:ln cap="flat" cmpd="sng" w="9525">
            <a:solidFill>
              <a:schemeClr val="dk2"/>
            </a:solidFill>
            <a:prstDash val="solid"/>
            <a:round/>
            <a:headEnd len="med" w="med" type="none"/>
            <a:tailEnd len="med" w="med" type="triangle"/>
          </a:ln>
        </p:spPr>
      </p:cxnSp>
      <p:sp>
        <p:nvSpPr>
          <p:cNvPr id="170" name="Google Shape;170;p24"/>
          <p:cNvSpPr txBox="1"/>
          <p:nvPr/>
        </p:nvSpPr>
        <p:spPr>
          <a:xfrm>
            <a:off x="482924" y="4136507"/>
            <a:ext cx="2133300" cy="269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300">
                <a:latin typeface="Times New Roman"/>
                <a:ea typeface="Times New Roman"/>
                <a:cs typeface="Times New Roman"/>
                <a:sym typeface="Times New Roman"/>
              </a:rPr>
              <a:t>Intentional Curriculum</a:t>
            </a:r>
            <a:endParaRPr b="1" sz="1300">
              <a:latin typeface="Times New Roman"/>
              <a:ea typeface="Times New Roman"/>
              <a:cs typeface="Times New Roman"/>
              <a:sym typeface="Times New Roman"/>
            </a:endParaRPr>
          </a:p>
        </p:txBody>
      </p:sp>
      <p:sp>
        <p:nvSpPr>
          <p:cNvPr id="171" name="Google Shape;171;p24"/>
          <p:cNvSpPr txBox="1"/>
          <p:nvPr/>
        </p:nvSpPr>
        <p:spPr>
          <a:xfrm>
            <a:off x="879334" y="1277242"/>
            <a:ext cx="1335600" cy="4926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Written curriculum</a:t>
            </a:r>
            <a:endParaRPr sz="1200">
              <a:latin typeface="Times New Roman"/>
              <a:ea typeface="Times New Roman"/>
              <a:cs typeface="Times New Roman"/>
              <a:sym typeface="Times New Roman"/>
            </a:endParaRPr>
          </a:p>
        </p:txBody>
      </p:sp>
      <p:sp>
        <p:nvSpPr>
          <p:cNvPr id="172" name="Google Shape;172;p24"/>
          <p:cNvSpPr txBox="1"/>
          <p:nvPr/>
        </p:nvSpPr>
        <p:spPr>
          <a:xfrm>
            <a:off x="868537" y="2030869"/>
            <a:ext cx="1335600" cy="4926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Supported </a:t>
            </a:r>
            <a:r>
              <a:rPr lang="en" sz="1200">
                <a:latin typeface="Times New Roman"/>
                <a:ea typeface="Times New Roman"/>
                <a:cs typeface="Times New Roman"/>
                <a:sym typeface="Times New Roman"/>
              </a:rPr>
              <a:t>curriculum</a:t>
            </a:r>
            <a:endParaRPr sz="1200">
              <a:latin typeface="Times New Roman"/>
              <a:ea typeface="Times New Roman"/>
              <a:cs typeface="Times New Roman"/>
              <a:sym typeface="Times New Roman"/>
            </a:endParaRPr>
          </a:p>
        </p:txBody>
      </p:sp>
      <p:sp>
        <p:nvSpPr>
          <p:cNvPr id="173" name="Google Shape;173;p24"/>
          <p:cNvSpPr txBox="1"/>
          <p:nvPr/>
        </p:nvSpPr>
        <p:spPr>
          <a:xfrm>
            <a:off x="879233" y="2788987"/>
            <a:ext cx="1335600" cy="4926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Taught </a:t>
            </a:r>
            <a:r>
              <a:rPr lang="en" sz="1200">
                <a:latin typeface="Times New Roman"/>
                <a:ea typeface="Times New Roman"/>
                <a:cs typeface="Times New Roman"/>
                <a:sym typeface="Times New Roman"/>
              </a:rPr>
              <a:t> curriculum</a:t>
            </a:r>
            <a:endParaRPr sz="1200">
              <a:latin typeface="Times New Roman"/>
              <a:ea typeface="Times New Roman"/>
              <a:cs typeface="Times New Roman"/>
              <a:sym typeface="Times New Roman"/>
            </a:endParaRPr>
          </a:p>
        </p:txBody>
      </p:sp>
      <p:sp>
        <p:nvSpPr>
          <p:cNvPr id="174" name="Google Shape;174;p24"/>
          <p:cNvSpPr txBox="1"/>
          <p:nvPr/>
        </p:nvSpPr>
        <p:spPr>
          <a:xfrm>
            <a:off x="868537" y="3526149"/>
            <a:ext cx="1335600" cy="4926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Tested </a:t>
            </a:r>
            <a:r>
              <a:rPr lang="en" sz="1200">
                <a:latin typeface="Times New Roman"/>
                <a:ea typeface="Times New Roman"/>
                <a:cs typeface="Times New Roman"/>
                <a:sym typeface="Times New Roman"/>
              </a:rPr>
              <a:t> curriculum</a:t>
            </a:r>
            <a:endParaRPr sz="1200">
              <a:latin typeface="Times New Roman"/>
              <a:ea typeface="Times New Roman"/>
              <a:cs typeface="Times New Roman"/>
              <a:sym typeface="Times New Roman"/>
            </a:endParaRPr>
          </a:p>
        </p:txBody>
      </p:sp>
      <p:sp>
        <p:nvSpPr>
          <p:cNvPr id="175" name="Google Shape;175;p24"/>
          <p:cNvSpPr txBox="1"/>
          <p:nvPr/>
        </p:nvSpPr>
        <p:spPr>
          <a:xfrm>
            <a:off x="2757070" y="1384036"/>
            <a:ext cx="1335600" cy="4926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Recommended </a:t>
            </a:r>
            <a:r>
              <a:rPr lang="en" sz="1200">
                <a:latin typeface="Times New Roman"/>
                <a:ea typeface="Times New Roman"/>
                <a:cs typeface="Times New Roman"/>
                <a:sym typeface="Times New Roman"/>
              </a:rPr>
              <a:t> curriculum</a:t>
            </a:r>
            <a:endParaRPr sz="1200">
              <a:latin typeface="Times New Roman"/>
              <a:ea typeface="Times New Roman"/>
              <a:cs typeface="Times New Roman"/>
              <a:sym typeface="Times New Roman"/>
            </a:endParaRPr>
          </a:p>
        </p:txBody>
      </p:sp>
      <p:sp>
        <p:nvSpPr>
          <p:cNvPr id="176" name="Google Shape;176;p24"/>
          <p:cNvSpPr txBox="1"/>
          <p:nvPr/>
        </p:nvSpPr>
        <p:spPr>
          <a:xfrm>
            <a:off x="2757070" y="2540914"/>
            <a:ext cx="1335600" cy="4926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Learned </a:t>
            </a:r>
            <a:r>
              <a:rPr lang="en" sz="1200">
                <a:latin typeface="Times New Roman"/>
                <a:ea typeface="Times New Roman"/>
                <a:cs typeface="Times New Roman"/>
                <a:sym typeface="Times New Roman"/>
              </a:rPr>
              <a:t> curriculum</a:t>
            </a:r>
            <a:endParaRPr sz="1200">
              <a:latin typeface="Times New Roman"/>
              <a:ea typeface="Times New Roman"/>
              <a:cs typeface="Times New Roman"/>
              <a:sym typeface="Times New Roman"/>
            </a:endParaRPr>
          </a:p>
        </p:txBody>
      </p:sp>
      <p:sp>
        <p:nvSpPr>
          <p:cNvPr id="177" name="Google Shape;177;p24"/>
          <p:cNvSpPr txBox="1"/>
          <p:nvPr/>
        </p:nvSpPr>
        <p:spPr>
          <a:xfrm>
            <a:off x="2757070" y="3697792"/>
            <a:ext cx="1335600" cy="4926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latin typeface="Times New Roman"/>
                <a:ea typeface="Times New Roman"/>
                <a:cs typeface="Times New Roman"/>
                <a:sym typeface="Times New Roman"/>
              </a:rPr>
              <a:t>Hidden </a:t>
            </a:r>
            <a:r>
              <a:rPr lang="en" sz="1200">
                <a:latin typeface="Times New Roman"/>
                <a:ea typeface="Times New Roman"/>
                <a:cs typeface="Times New Roman"/>
                <a:sym typeface="Times New Roman"/>
              </a:rPr>
              <a:t> curriculum</a:t>
            </a:r>
            <a:endParaRPr sz="1200">
              <a:latin typeface="Times New Roman"/>
              <a:ea typeface="Times New Roman"/>
              <a:cs typeface="Times New Roman"/>
              <a:sym typeface="Times New Roman"/>
            </a:endParaRPr>
          </a:p>
        </p:txBody>
      </p:sp>
      <p:sp>
        <p:nvSpPr>
          <p:cNvPr id="178" name="Google Shape;178;p24"/>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25"/>
          <p:cNvSpPr txBox="1"/>
          <p:nvPr/>
        </p:nvSpPr>
        <p:spPr>
          <a:xfrm>
            <a:off x="4683675" y="864900"/>
            <a:ext cx="4256100" cy="3870900"/>
          </a:xfrm>
          <a:prstGeom prst="rect">
            <a:avLst/>
          </a:prstGeom>
          <a:noFill/>
          <a:ln>
            <a:noFill/>
          </a:ln>
        </p:spPr>
        <p:txBody>
          <a:bodyPr anchorCtr="0" anchor="t" bIns="91425" lIns="91425" spcFirstLastPara="1" rIns="91425" wrap="square" tIns="91425">
            <a:noAutofit/>
          </a:bodyPr>
          <a:lstStyle/>
          <a:p>
            <a:pPr indent="-304800" lvl="0" marL="457200" marR="0" rtl="0" algn="l">
              <a:lnSpc>
                <a:spcPct val="150000"/>
              </a:lnSpc>
              <a:spcBef>
                <a:spcPts val="0"/>
              </a:spcBef>
              <a:spcAft>
                <a:spcPts val="0"/>
              </a:spcAft>
              <a:buClr>
                <a:srgbClr val="FFFFFF"/>
              </a:buClr>
              <a:buSzPts val="1200"/>
              <a:buFont typeface="Times New Roman"/>
              <a:buChar char="●"/>
            </a:pPr>
            <a:r>
              <a:rPr b="1" lang="en" sz="1200">
                <a:solidFill>
                  <a:srgbClr val="FFFFFF"/>
                </a:solidFill>
                <a:latin typeface="Times New Roman"/>
                <a:ea typeface="Times New Roman"/>
                <a:cs typeface="Times New Roman"/>
                <a:sym typeface="Times New Roman"/>
              </a:rPr>
              <a:t>Subject area Curriculum: </a:t>
            </a:r>
            <a:r>
              <a:rPr lang="en" sz="1200">
                <a:solidFill>
                  <a:srgbClr val="D9D9D9"/>
                </a:solidFill>
                <a:latin typeface="Times New Roman"/>
                <a:ea typeface="Times New Roman"/>
                <a:cs typeface="Times New Roman"/>
                <a:sym typeface="Times New Roman"/>
              </a:rPr>
              <a:t>The subject centered curriculum in which subject is treated as a largely autonomous body of knowledge is called subject-area curricular.</a:t>
            </a:r>
            <a:endParaRPr sz="1200">
              <a:solidFill>
                <a:srgbClr val="D9D9D9"/>
              </a:solidFill>
              <a:latin typeface="Times New Roman"/>
              <a:ea typeface="Times New Roman"/>
              <a:cs typeface="Times New Roman"/>
              <a:sym typeface="Times New Roman"/>
            </a:endParaRPr>
          </a:p>
          <a:p>
            <a:pPr indent="0" lvl="0" marL="0" marR="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0" marR="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304800" lvl="0" marL="457200" marR="0" rtl="0" algn="l">
              <a:lnSpc>
                <a:spcPct val="150000"/>
              </a:lnSpc>
              <a:spcBef>
                <a:spcPts val="0"/>
              </a:spcBef>
              <a:spcAft>
                <a:spcPts val="0"/>
              </a:spcAft>
              <a:buClr>
                <a:srgbClr val="FFFFFF"/>
              </a:buClr>
              <a:buSzPts val="1200"/>
              <a:buFont typeface="Times New Roman"/>
              <a:buChar char="●"/>
            </a:pPr>
            <a:r>
              <a:rPr b="1" lang="en" sz="1200">
                <a:solidFill>
                  <a:srgbClr val="FFFFFF"/>
                </a:solidFill>
                <a:latin typeface="Times New Roman"/>
                <a:ea typeface="Times New Roman"/>
                <a:cs typeface="Times New Roman"/>
                <a:sym typeface="Times New Roman"/>
              </a:rPr>
              <a:t>Discipline Design: </a:t>
            </a:r>
            <a:r>
              <a:rPr lang="en" sz="1200">
                <a:solidFill>
                  <a:srgbClr val="FFFFFF"/>
                </a:solidFill>
                <a:latin typeface="Times New Roman"/>
                <a:ea typeface="Times New Roman"/>
                <a:cs typeface="Times New Roman"/>
                <a:sym typeface="Times New Roman"/>
              </a:rPr>
              <a:t> </a:t>
            </a:r>
            <a:r>
              <a:rPr lang="en" sz="1200">
                <a:solidFill>
                  <a:srgbClr val="D9D9D9"/>
                </a:solidFill>
                <a:latin typeface="Times New Roman"/>
                <a:ea typeface="Times New Roman"/>
                <a:cs typeface="Times New Roman"/>
                <a:sym typeface="Times New Roman"/>
              </a:rPr>
              <a:t>Discipline knowledge is the key aspect of this curriculum design. Content for the school </a:t>
            </a:r>
            <a:r>
              <a:rPr lang="en" sz="1200">
                <a:solidFill>
                  <a:srgbClr val="D9D9D9"/>
                </a:solidFill>
                <a:latin typeface="Times New Roman"/>
                <a:ea typeface="Times New Roman"/>
                <a:cs typeface="Times New Roman"/>
                <a:sym typeface="Times New Roman"/>
              </a:rPr>
              <a:t>curriculum</a:t>
            </a:r>
            <a:r>
              <a:rPr lang="en" sz="1200">
                <a:solidFill>
                  <a:srgbClr val="D9D9D9"/>
                </a:solidFill>
                <a:latin typeface="Times New Roman"/>
                <a:ea typeface="Times New Roman"/>
                <a:cs typeface="Times New Roman"/>
                <a:sym typeface="Times New Roman"/>
              </a:rPr>
              <a:t> is determined in part by identifying or creating a discipline’s structure and using this foundation as a guide for selecting the school content and organizing it for learning.</a:t>
            </a:r>
            <a:endParaRPr sz="1200">
              <a:solidFill>
                <a:srgbClr val="D9D9D9"/>
              </a:solidFill>
              <a:latin typeface="Times New Roman"/>
              <a:ea typeface="Times New Roman"/>
              <a:cs typeface="Times New Roman"/>
              <a:sym typeface="Times New Roman"/>
            </a:endParaRPr>
          </a:p>
        </p:txBody>
      </p:sp>
      <p:sp>
        <p:nvSpPr>
          <p:cNvPr id="184" name="Google Shape;184;p25"/>
          <p:cNvSpPr txBox="1"/>
          <p:nvPr/>
        </p:nvSpPr>
        <p:spPr>
          <a:xfrm>
            <a:off x="159750" y="963825"/>
            <a:ext cx="4256100" cy="3870900"/>
          </a:xfrm>
          <a:prstGeom prst="rect">
            <a:avLst/>
          </a:prstGeom>
          <a:noFill/>
          <a:ln>
            <a:noFill/>
          </a:ln>
        </p:spPr>
        <p:txBody>
          <a:bodyPr anchorCtr="0" anchor="t" bIns="91425" lIns="91425" spcFirstLastPara="1" rIns="91425" wrap="square" tIns="91425">
            <a:noAutofit/>
          </a:bodyPr>
          <a:lstStyle/>
          <a:p>
            <a:pPr indent="-304800" lvl="0" marL="457200" marR="0" rtl="0" algn="l">
              <a:lnSpc>
                <a:spcPct val="150000"/>
              </a:lnSpc>
              <a:spcBef>
                <a:spcPts val="0"/>
              </a:spcBef>
              <a:spcAft>
                <a:spcPts val="0"/>
              </a:spcAft>
              <a:buSzPts val="1200"/>
              <a:buFont typeface="Times New Roman"/>
              <a:buChar char="●"/>
            </a:pPr>
            <a:r>
              <a:rPr b="1" lang="en" sz="1200">
                <a:latin typeface="Times New Roman"/>
                <a:ea typeface="Times New Roman"/>
                <a:cs typeface="Times New Roman"/>
                <a:sym typeface="Times New Roman"/>
              </a:rPr>
              <a:t>Taught Curriculum:</a:t>
            </a:r>
            <a:r>
              <a:rPr lang="en" sz="1200">
                <a:latin typeface="Times New Roman"/>
                <a:ea typeface="Times New Roman"/>
                <a:cs typeface="Times New Roman"/>
                <a:sym typeface="Times New Roman"/>
              </a:rPr>
              <a:t> The taught curriculum is the delivered </a:t>
            </a:r>
            <a:r>
              <a:rPr lang="en" sz="1200">
                <a:latin typeface="Times New Roman"/>
                <a:ea typeface="Times New Roman"/>
                <a:cs typeface="Times New Roman"/>
                <a:sym typeface="Times New Roman"/>
              </a:rPr>
              <a:t>curriculum</a:t>
            </a:r>
            <a:r>
              <a:rPr lang="en" sz="1200">
                <a:latin typeface="Times New Roman"/>
                <a:ea typeface="Times New Roman"/>
                <a:cs typeface="Times New Roman"/>
                <a:sym typeface="Times New Roman"/>
              </a:rPr>
              <a:t> , where an observer sees in action as the teacher teaches.</a:t>
            </a:r>
            <a:endParaRPr sz="1200">
              <a:latin typeface="Times New Roman"/>
              <a:ea typeface="Times New Roman"/>
              <a:cs typeface="Times New Roman"/>
              <a:sym typeface="Times New Roman"/>
            </a:endParaRPr>
          </a:p>
          <a:p>
            <a:pPr indent="0" lvl="0" marL="0" marR="0" rtl="0" algn="l">
              <a:lnSpc>
                <a:spcPct val="150000"/>
              </a:lnSpc>
              <a:spcBef>
                <a:spcPts val="0"/>
              </a:spcBef>
              <a:spcAft>
                <a:spcPts val="0"/>
              </a:spcAft>
              <a:buNone/>
            </a:pPr>
            <a:r>
              <a:t/>
            </a:r>
            <a:endParaRPr sz="1200">
              <a:latin typeface="Times New Roman"/>
              <a:ea typeface="Times New Roman"/>
              <a:cs typeface="Times New Roman"/>
              <a:sym typeface="Times New Roman"/>
            </a:endParaRPr>
          </a:p>
          <a:p>
            <a:pPr indent="0" lvl="0" marL="0" marR="0" rtl="0" algn="l">
              <a:lnSpc>
                <a:spcPct val="150000"/>
              </a:lnSpc>
              <a:spcBef>
                <a:spcPts val="0"/>
              </a:spcBef>
              <a:spcAft>
                <a:spcPts val="0"/>
              </a:spcAft>
              <a:buNone/>
            </a:pPr>
            <a:r>
              <a:t/>
            </a:r>
            <a:endParaRPr sz="1200">
              <a:latin typeface="Times New Roman"/>
              <a:ea typeface="Times New Roman"/>
              <a:cs typeface="Times New Roman"/>
              <a:sym typeface="Times New Roman"/>
            </a:endParaRPr>
          </a:p>
          <a:p>
            <a:pPr indent="-304800" lvl="0" marL="457200" marR="0" rtl="0" algn="l">
              <a:lnSpc>
                <a:spcPct val="150000"/>
              </a:lnSpc>
              <a:spcBef>
                <a:spcPts val="0"/>
              </a:spcBef>
              <a:spcAft>
                <a:spcPts val="0"/>
              </a:spcAft>
              <a:buSzPts val="1200"/>
              <a:buFont typeface="Times New Roman"/>
              <a:buChar char="●"/>
            </a:pPr>
            <a:r>
              <a:rPr b="1" lang="en" sz="1200">
                <a:latin typeface="Times New Roman"/>
                <a:ea typeface="Times New Roman"/>
                <a:cs typeface="Times New Roman"/>
                <a:sym typeface="Times New Roman"/>
              </a:rPr>
              <a:t>Tested Curriculum:</a:t>
            </a:r>
            <a:r>
              <a:rPr lang="en" sz="1200">
                <a:latin typeface="Times New Roman"/>
                <a:ea typeface="Times New Roman"/>
                <a:cs typeface="Times New Roman"/>
                <a:sym typeface="Times New Roman"/>
              </a:rPr>
              <a:t> Components of the curriculum determine the fir between what is taught and what is learned.</a:t>
            </a:r>
            <a:endParaRPr sz="1200">
              <a:latin typeface="Times New Roman"/>
              <a:ea typeface="Times New Roman"/>
              <a:cs typeface="Times New Roman"/>
              <a:sym typeface="Times New Roman"/>
            </a:endParaRPr>
          </a:p>
          <a:p>
            <a:pPr indent="0" lvl="0" marL="457200" marR="0" rtl="0" algn="l">
              <a:lnSpc>
                <a:spcPct val="150000"/>
              </a:lnSpc>
              <a:spcBef>
                <a:spcPts val="0"/>
              </a:spcBef>
              <a:spcAft>
                <a:spcPts val="0"/>
              </a:spcAft>
              <a:buNone/>
            </a:pPr>
            <a:r>
              <a:t/>
            </a:r>
            <a:endParaRPr sz="1200">
              <a:latin typeface="Times New Roman"/>
              <a:ea typeface="Times New Roman"/>
              <a:cs typeface="Times New Roman"/>
              <a:sym typeface="Times New Roman"/>
            </a:endParaRPr>
          </a:p>
          <a:p>
            <a:pPr indent="0" lvl="0" marL="457200" marR="0" rtl="0" algn="l">
              <a:lnSpc>
                <a:spcPct val="150000"/>
              </a:lnSpc>
              <a:spcBef>
                <a:spcPts val="0"/>
              </a:spcBef>
              <a:spcAft>
                <a:spcPts val="0"/>
              </a:spcAft>
              <a:buNone/>
            </a:pPr>
            <a:r>
              <a:t/>
            </a:r>
            <a:endParaRPr sz="1200">
              <a:latin typeface="Times New Roman"/>
              <a:ea typeface="Times New Roman"/>
              <a:cs typeface="Times New Roman"/>
              <a:sym typeface="Times New Roman"/>
            </a:endParaRPr>
          </a:p>
          <a:p>
            <a:pPr indent="-304800" lvl="0" marL="457200" marR="0" rtl="0" algn="l">
              <a:lnSpc>
                <a:spcPct val="150000"/>
              </a:lnSpc>
              <a:spcBef>
                <a:spcPts val="0"/>
              </a:spcBef>
              <a:spcAft>
                <a:spcPts val="0"/>
              </a:spcAft>
              <a:buSzPts val="1200"/>
              <a:buFont typeface="Times New Roman"/>
              <a:buChar char="●"/>
            </a:pPr>
            <a:r>
              <a:rPr b="1" lang="en" sz="1200">
                <a:latin typeface="Times New Roman"/>
                <a:ea typeface="Times New Roman"/>
                <a:cs typeface="Times New Roman"/>
                <a:sym typeface="Times New Roman"/>
              </a:rPr>
              <a:t>Learned </a:t>
            </a:r>
            <a:r>
              <a:rPr b="1" lang="en" sz="1200">
                <a:latin typeface="Times New Roman"/>
                <a:ea typeface="Times New Roman"/>
                <a:cs typeface="Times New Roman"/>
                <a:sym typeface="Times New Roman"/>
              </a:rPr>
              <a:t>Curriculum</a:t>
            </a:r>
            <a:r>
              <a:rPr b="1" lang="en" sz="1200">
                <a:latin typeface="Times New Roman"/>
                <a:ea typeface="Times New Roman"/>
                <a:cs typeface="Times New Roman"/>
                <a:sym typeface="Times New Roman"/>
              </a:rPr>
              <a:t>:</a:t>
            </a:r>
            <a:r>
              <a:rPr lang="en" sz="1200">
                <a:latin typeface="Times New Roman"/>
                <a:ea typeface="Times New Roman"/>
                <a:cs typeface="Times New Roman"/>
                <a:sym typeface="Times New Roman"/>
              </a:rPr>
              <a:t> The term learned curriculum is used to denote all the changes in values, </a:t>
            </a:r>
            <a:r>
              <a:rPr lang="en" sz="1200">
                <a:latin typeface="Times New Roman"/>
                <a:ea typeface="Times New Roman"/>
                <a:cs typeface="Times New Roman"/>
                <a:sym typeface="Times New Roman"/>
              </a:rPr>
              <a:t>perception</a:t>
            </a:r>
            <a:r>
              <a:rPr lang="en" sz="1200">
                <a:latin typeface="Times New Roman"/>
                <a:ea typeface="Times New Roman"/>
                <a:cs typeface="Times New Roman"/>
                <a:sym typeface="Times New Roman"/>
              </a:rPr>
              <a:t> and behaviour that occurs as a result of school experiences.</a:t>
            </a:r>
            <a:endParaRPr sz="1200">
              <a:latin typeface="Times New Roman"/>
              <a:ea typeface="Times New Roman"/>
              <a:cs typeface="Times New Roman"/>
              <a:sym typeface="Times New Roman"/>
            </a:endParaRPr>
          </a:p>
          <a:p>
            <a:pPr indent="0" lvl="0" marL="0" marR="0" rtl="0" algn="l">
              <a:lnSpc>
                <a:spcPct val="150000"/>
              </a:lnSpc>
              <a:spcBef>
                <a:spcPts val="0"/>
              </a:spcBef>
              <a:spcAft>
                <a:spcPts val="0"/>
              </a:spcAft>
              <a:buNone/>
            </a:pPr>
            <a:r>
              <a:t/>
            </a:r>
            <a:endParaRPr sz="1200">
              <a:latin typeface="Times New Roman"/>
              <a:ea typeface="Times New Roman"/>
              <a:cs typeface="Times New Roman"/>
              <a:sym typeface="Times New Roman"/>
            </a:endParaRPr>
          </a:p>
        </p:txBody>
      </p:sp>
      <p:sp>
        <p:nvSpPr>
          <p:cNvPr id="185" name="Google Shape;185;p25"/>
          <p:cNvSpPr txBox="1"/>
          <p:nvPr/>
        </p:nvSpPr>
        <p:spPr>
          <a:xfrm>
            <a:off x="686550" y="120525"/>
            <a:ext cx="3202500" cy="3162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solidFill>
                  <a:schemeClr val="dk1"/>
                </a:solidFill>
                <a:latin typeface="Times New Roman"/>
                <a:ea typeface="Times New Roman"/>
                <a:cs typeface="Times New Roman"/>
                <a:sym typeface="Times New Roman"/>
              </a:rPr>
              <a:t>Types of curriculum</a:t>
            </a:r>
            <a:endParaRPr b="1" sz="1200">
              <a:solidFill>
                <a:schemeClr val="dk1"/>
              </a:solidFill>
              <a:latin typeface="Times New Roman"/>
              <a:ea typeface="Times New Roman"/>
              <a:cs typeface="Times New Roman"/>
              <a:sym typeface="Times New Roman"/>
            </a:endParaRPr>
          </a:p>
        </p:txBody>
      </p:sp>
      <p:sp>
        <p:nvSpPr>
          <p:cNvPr id="186" name="Google Shape;186;p25"/>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26"/>
          <p:cNvSpPr txBox="1"/>
          <p:nvPr/>
        </p:nvSpPr>
        <p:spPr>
          <a:xfrm>
            <a:off x="4715825" y="120525"/>
            <a:ext cx="4256100" cy="4299000"/>
          </a:xfrm>
          <a:prstGeom prst="rect">
            <a:avLst/>
          </a:prstGeom>
          <a:noFill/>
          <a:ln>
            <a:noFill/>
          </a:ln>
        </p:spPr>
        <p:txBody>
          <a:bodyPr anchorCtr="0" anchor="t" bIns="91425" lIns="91425" spcFirstLastPara="1" rIns="91425" wrap="square" tIns="91425">
            <a:noAutofit/>
          </a:bodyPr>
          <a:lstStyle/>
          <a:p>
            <a:pPr indent="-304800" lvl="0" marL="457200" marR="0" rtl="0" algn="l">
              <a:lnSpc>
                <a:spcPct val="150000"/>
              </a:lnSpc>
              <a:spcBef>
                <a:spcPts val="0"/>
              </a:spcBef>
              <a:spcAft>
                <a:spcPts val="0"/>
              </a:spcAft>
              <a:buClr>
                <a:srgbClr val="FFFFFF"/>
              </a:buClr>
              <a:buSzPts val="1200"/>
              <a:buFont typeface="Times New Roman"/>
              <a:buChar char="●"/>
            </a:pPr>
            <a:r>
              <a:rPr b="1" lang="en" sz="1200">
                <a:solidFill>
                  <a:srgbClr val="FFFFFF"/>
                </a:solidFill>
                <a:latin typeface="Times New Roman"/>
                <a:ea typeface="Times New Roman"/>
                <a:cs typeface="Times New Roman"/>
                <a:sym typeface="Times New Roman"/>
              </a:rPr>
              <a:t>Experience centred </a:t>
            </a:r>
            <a:r>
              <a:rPr b="1" lang="en" sz="1200">
                <a:solidFill>
                  <a:srgbClr val="FFFFFF"/>
                </a:solidFill>
                <a:latin typeface="Times New Roman"/>
                <a:ea typeface="Times New Roman"/>
                <a:cs typeface="Times New Roman"/>
                <a:sym typeface="Times New Roman"/>
              </a:rPr>
              <a:t> Curriculum: </a:t>
            </a:r>
            <a:r>
              <a:rPr lang="en" sz="1200">
                <a:solidFill>
                  <a:srgbClr val="D9D9D9"/>
                </a:solidFill>
                <a:latin typeface="Times New Roman"/>
                <a:ea typeface="Times New Roman"/>
                <a:cs typeface="Times New Roman"/>
                <a:sym typeface="Times New Roman"/>
              </a:rPr>
              <a:t>This designed closely resembled the child-centred designs in that they used the concerns of children as the basis for organizing the children's school world.</a:t>
            </a:r>
            <a:endParaRPr sz="1200">
              <a:solidFill>
                <a:srgbClr val="D9D9D9"/>
              </a:solidFill>
              <a:latin typeface="Times New Roman"/>
              <a:ea typeface="Times New Roman"/>
              <a:cs typeface="Times New Roman"/>
              <a:sym typeface="Times New Roman"/>
            </a:endParaRPr>
          </a:p>
          <a:p>
            <a:pPr indent="0" lvl="0" marL="0" marR="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0" marR="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304800" lvl="0" marL="457200" marR="0" rtl="0" algn="l">
              <a:lnSpc>
                <a:spcPct val="150000"/>
              </a:lnSpc>
              <a:spcBef>
                <a:spcPts val="0"/>
              </a:spcBef>
              <a:spcAft>
                <a:spcPts val="0"/>
              </a:spcAft>
              <a:buClr>
                <a:srgbClr val="FFFFFF"/>
              </a:buClr>
              <a:buSzPts val="1200"/>
              <a:buFont typeface="Times New Roman"/>
              <a:buChar char="●"/>
            </a:pPr>
            <a:r>
              <a:rPr b="1" lang="en" sz="1200">
                <a:solidFill>
                  <a:srgbClr val="FFFFFF"/>
                </a:solidFill>
                <a:latin typeface="Times New Roman"/>
                <a:ea typeface="Times New Roman"/>
                <a:cs typeface="Times New Roman"/>
                <a:sym typeface="Times New Roman"/>
              </a:rPr>
              <a:t>Romantic (radical) </a:t>
            </a:r>
            <a:r>
              <a:rPr b="1" lang="en" sz="1200">
                <a:solidFill>
                  <a:srgbClr val="FFFFFF"/>
                </a:solidFill>
                <a:latin typeface="Times New Roman"/>
                <a:ea typeface="Times New Roman"/>
                <a:cs typeface="Times New Roman"/>
                <a:sym typeface="Times New Roman"/>
              </a:rPr>
              <a:t> Design: </a:t>
            </a:r>
            <a:r>
              <a:rPr lang="en" sz="1200">
                <a:solidFill>
                  <a:srgbClr val="FFFFFF"/>
                </a:solidFill>
                <a:latin typeface="Times New Roman"/>
                <a:ea typeface="Times New Roman"/>
                <a:cs typeface="Times New Roman"/>
                <a:sym typeface="Times New Roman"/>
              </a:rPr>
              <a:t> </a:t>
            </a:r>
            <a:r>
              <a:rPr lang="en" sz="1200">
                <a:solidFill>
                  <a:srgbClr val="D9D9D9"/>
                </a:solidFill>
                <a:latin typeface="Times New Roman"/>
                <a:ea typeface="Times New Roman"/>
                <a:cs typeface="Times New Roman"/>
                <a:sym typeface="Times New Roman"/>
              </a:rPr>
              <a:t>Teachers are organised not to strengthen their own professional security but rather to encourage widespread experimentations in the schools and to challenge the outdated structures of society.</a:t>
            </a:r>
            <a:endParaRPr sz="1200">
              <a:solidFill>
                <a:srgbClr val="D9D9D9"/>
              </a:solidFill>
              <a:latin typeface="Times New Roman"/>
              <a:ea typeface="Times New Roman"/>
              <a:cs typeface="Times New Roman"/>
              <a:sym typeface="Times New Roman"/>
            </a:endParaRPr>
          </a:p>
          <a:p>
            <a:pPr indent="0" lvl="0" marL="457200" marR="0" rtl="0" algn="l">
              <a:lnSpc>
                <a:spcPct val="150000"/>
              </a:lnSpc>
              <a:spcBef>
                <a:spcPts val="0"/>
              </a:spcBef>
              <a:spcAft>
                <a:spcPts val="0"/>
              </a:spcAft>
              <a:buNone/>
            </a:pPr>
            <a:r>
              <a:t/>
            </a:r>
            <a:endParaRPr sz="1200">
              <a:solidFill>
                <a:srgbClr val="D9D9D9"/>
              </a:solidFill>
              <a:latin typeface="Times New Roman"/>
              <a:ea typeface="Times New Roman"/>
              <a:cs typeface="Times New Roman"/>
              <a:sym typeface="Times New Roman"/>
            </a:endParaRPr>
          </a:p>
          <a:p>
            <a:pPr indent="-304800" lvl="0" marL="457200" marR="0" rtl="0" algn="l">
              <a:lnSpc>
                <a:spcPct val="150000"/>
              </a:lnSpc>
              <a:spcBef>
                <a:spcPts val="0"/>
              </a:spcBef>
              <a:spcAft>
                <a:spcPts val="0"/>
              </a:spcAft>
              <a:buClr>
                <a:srgbClr val="D9D9D9"/>
              </a:buClr>
              <a:buSzPts val="1200"/>
              <a:buFont typeface="Times New Roman"/>
              <a:buChar char="●"/>
            </a:pPr>
            <a:r>
              <a:rPr b="1" lang="en" sz="1200">
                <a:solidFill>
                  <a:srgbClr val="FFFFFF"/>
                </a:solidFill>
                <a:latin typeface="Times New Roman"/>
                <a:ea typeface="Times New Roman"/>
                <a:cs typeface="Times New Roman"/>
                <a:sym typeface="Times New Roman"/>
              </a:rPr>
              <a:t>Humanistic Design:</a:t>
            </a:r>
            <a:r>
              <a:rPr lang="en" sz="1200">
                <a:solidFill>
                  <a:srgbClr val="D9D9D9"/>
                </a:solidFill>
                <a:latin typeface="Times New Roman"/>
                <a:ea typeface="Times New Roman"/>
                <a:cs typeface="Times New Roman"/>
                <a:sym typeface="Times New Roman"/>
              </a:rPr>
              <a:t> The Humanistic model of education stems from the human potential movement in psychology. A humanistic curriculum emphasis affective rather than cognitive outcomes.</a:t>
            </a:r>
            <a:endParaRPr sz="1200">
              <a:solidFill>
                <a:srgbClr val="D9D9D9"/>
              </a:solidFill>
              <a:latin typeface="Times New Roman"/>
              <a:ea typeface="Times New Roman"/>
              <a:cs typeface="Times New Roman"/>
              <a:sym typeface="Times New Roman"/>
            </a:endParaRPr>
          </a:p>
        </p:txBody>
      </p:sp>
      <p:sp>
        <p:nvSpPr>
          <p:cNvPr id="192" name="Google Shape;192;p26"/>
          <p:cNvSpPr txBox="1"/>
          <p:nvPr/>
        </p:nvSpPr>
        <p:spPr>
          <a:xfrm>
            <a:off x="159750" y="760250"/>
            <a:ext cx="4256100" cy="3870900"/>
          </a:xfrm>
          <a:prstGeom prst="rect">
            <a:avLst/>
          </a:prstGeom>
          <a:noFill/>
          <a:ln>
            <a:noFill/>
          </a:ln>
        </p:spPr>
        <p:txBody>
          <a:bodyPr anchorCtr="0" anchor="t" bIns="91425" lIns="91425" spcFirstLastPara="1" rIns="91425" wrap="square" tIns="91425">
            <a:noAutofit/>
          </a:bodyPr>
          <a:lstStyle/>
          <a:p>
            <a:pPr indent="-304800" lvl="0" marL="457200" marR="0" rtl="0" algn="l">
              <a:lnSpc>
                <a:spcPct val="150000"/>
              </a:lnSpc>
              <a:spcBef>
                <a:spcPts val="0"/>
              </a:spcBef>
              <a:spcAft>
                <a:spcPts val="0"/>
              </a:spcAft>
              <a:buSzPts val="1200"/>
              <a:buFont typeface="Times New Roman"/>
              <a:buChar char="●"/>
            </a:pPr>
            <a:r>
              <a:rPr b="1" lang="en" sz="1200">
                <a:latin typeface="Times New Roman"/>
                <a:ea typeface="Times New Roman"/>
                <a:cs typeface="Times New Roman"/>
                <a:sym typeface="Times New Roman"/>
              </a:rPr>
              <a:t>Broad field Design</a:t>
            </a:r>
            <a:r>
              <a:rPr b="1" lang="en" sz="1200">
                <a:latin typeface="Times New Roman"/>
                <a:ea typeface="Times New Roman"/>
                <a:cs typeface="Times New Roman"/>
                <a:sym typeface="Times New Roman"/>
              </a:rPr>
              <a:t>:</a:t>
            </a:r>
            <a:r>
              <a:rPr lang="en" sz="1200">
                <a:latin typeface="Times New Roman"/>
                <a:ea typeface="Times New Roman"/>
                <a:cs typeface="Times New Roman"/>
                <a:sym typeface="Times New Roman"/>
              </a:rPr>
              <a:t> The knowledge and understanding pertinent to whole area of study.</a:t>
            </a:r>
            <a:endParaRPr sz="1200">
              <a:latin typeface="Times New Roman"/>
              <a:ea typeface="Times New Roman"/>
              <a:cs typeface="Times New Roman"/>
              <a:sym typeface="Times New Roman"/>
            </a:endParaRPr>
          </a:p>
          <a:p>
            <a:pPr indent="0" lvl="0" marL="0" marR="0" rtl="0" algn="l">
              <a:lnSpc>
                <a:spcPct val="150000"/>
              </a:lnSpc>
              <a:spcBef>
                <a:spcPts val="0"/>
              </a:spcBef>
              <a:spcAft>
                <a:spcPts val="0"/>
              </a:spcAft>
              <a:buNone/>
            </a:pPr>
            <a:r>
              <a:t/>
            </a:r>
            <a:endParaRPr sz="1200">
              <a:latin typeface="Times New Roman"/>
              <a:ea typeface="Times New Roman"/>
              <a:cs typeface="Times New Roman"/>
              <a:sym typeface="Times New Roman"/>
            </a:endParaRPr>
          </a:p>
          <a:p>
            <a:pPr indent="0" lvl="0" marL="0" marR="0" rtl="0" algn="l">
              <a:lnSpc>
                <a:spcPct val="150000"/>
              </a:lnSpc>
              <a:spcBef>
                <a:spcPts val="0"/>
              </a:spcBef>
              <a:spcAft>
                <a:spcPts val="0"/>
              </a:spcAft>
              <a:buNone/>
            </a:pPr>
            <a:r>
              <a:t/>
            </a:r>
            <a:endParaRPr sz="1200">
              <a:latin typeface="Times New Roman"/>
              <a:ea typeface="Times New Roman"/>
              <a:cs typeface="Times New Roman"/>
              <a:sym typeface="Times New Roman"/>
            </a:endParaRPr>
          </a:p>
          <a:p>
            <a:pPr indent="-304800" lvl="0" marL="457200" marR="0" rtl="0" algn="l">
              <a:lnSpc>
                <a:spcPct val="150000"/>
              </a:lnSpc>
              <a:spcBef>
                <a:spcPts val="0"/>
              </a:spcBef>
              <a:spcAft>
                <a:spcPts val="0"/>
              </a:spcAft>
              <a:buSzPts val="1200"/>
              <a:buFont typeface="Times New Roman"/>
              <a:buChar char="●"/>
            </a:pPr>
            <a:r>
              <a:rPr b="1" lang="en" sz="1200">
                <a:latin typeface="Times New Roman"/>
                <a:ea typeface="Times New Roman"/>
                <a:cs typeface="Times New Roman"/>
                <a:sym typeface="Times New Roman"/>
              </a:rPr>
              <a:t>Correlation Design</a:t>
            </a:r>
            <a:r>
              <a:rPr b="1" lang="en" sz="1200">
                <a:latin typeface="Times New Roman"/>
                <a:ea typeface="Times New Roman"/>
                <a:cs typeface="Times New Roman"/>
                <a:sym typeface="Times New Roman"/>
              </a:rPr>
              <a:t>:</a:t>
            </a:r>
            <a:r>
              <a:rPr lang="en" sz="1200">
                <a:latin typeface="Times New Roman"/>
                <a:ea typeface="Times New Roman"/>
                <a:cs typeface="Times New Roman"/>
                <a:sym typeface="Times New Roman"/>
              </a:rPr>
              <a:t> Correlation is  a design employed by those who do realize that there are time when separate subjects </a:t>
            </a:r>
            <a:r>
              <a:rPr lang="en" sz="1200">
                <a:latin typeface="Times New Roman"/>
                <a:ea typeface="Times New Roman"/>
                <a:cs typeface="Times New Roman"/>
                <a:sym typeface="Times New Roman"/>
              </a:rPr>
              <a:t>require</a:t>
            </a:r>
            <a:r>
              <a:rPr lang="en" sz="1200">
                <a:latin typeface="Times New Roman"/>
                <a:ea typeface="Times New Roman"/>
                <a:cs typeface="Times New Roman"/>
                <a:sym typeface="Times New Roman"/>
              </a:rPr>
              <a:t> some linkage in order to reduce fragmentation of curricular components.</a:t>
            </a:r>
            <a:endParaRPr sz="1200">
              <a:latin typeface="Times New Roman"/>
              <a:ea typeface="Times New Roman"/>
              <a:cs typeface="Times New Roman"/>
              <a:sym typeface="Times New Roman"/>
            </a:endParaRPr>
          </a:p>
          <a:p>
            <a:pPr indent="0" lvl="0" marL="457200" marR="0" rtl="0" algn="l">
              <a:lnSpc>
                <a:spcPct val="150000"/>
              </a:lnSpc>
              <a:spcBef>
                <a:spcPts val="0"/>
              </a:spcBef>
              <a:spcAft>
                <a:spcPts val="0"/>
              </a:spcAft>
              <a:buNone/>
            </a:pPr>
            <a:r>
              <a:t/>
            </a:r>
            <a:endParaRPr sz="1200">
              <a:latin typeface="Times New Roman"/>
              <a:ea typeface="Times New Roman"/>
              <a:cs typeface="Times New Roman"/>
              <a:sym typeface="Times New Roman"/>
            </a:endParaRPr>
          </a:p>
          <a:p>
            <a:pPr indent="0" lvl="0" marL="457200" marR="0" rtl="0" algn="l">
              <a:lnSpc>
                <a:spcPct val="150000"/>
              </a:lnSpc>
              <a:spcBef>
                <a:spcPts val="0"/>
              </a:spcBef>
              <a:spcAft>
                <a:spcPts val="0"/>
              </a:spcAft>
              <a:buNone/>
            </a:pPr>
            <a:r>
              <a:t/>
            </a:r>
            <a:endParaRPr sz="1200">
              <a:latin typeface="Times New Roman"/>
              <a:ea typeface="Times New Roman"/>
              <a:cs typeface="Times New Roman"/>
              <a:sym typeface="Times New Roman"/>
            </a:endParaRPr>
          </a:p>
          <a:p>
            <a:pPr indent="-304800" lvl="0" marL="457200" marR="0" rtl="0" algn="l">
              <a:lnSpc>
                <a:spcPct val="150000"/>
              </a:lnSpc>
              <a:spcBef>
                <a:spcPts val="0"/>
              </a:spcBef>
              <a:spcAft>
                <a:spcPts val="0"/>
              </a:spcAft>
              <a:buSzPts val="1200"/>
              <a:buFont typeface="Times New Roman"/>
              <a:buChar char="●"/>
            </a:pPr>
            <a:r>
              <a:rPr b="1" lang="en" sz="1200">
                <a:latin typeface="Times New Roman"/>
                <a:ea typeface="Times New Roman"/>
                <a:cs typeface="Times New Roman"/>
                <a:sym typeface="Times New Roman"/>
              </a:rPr>
              <a:t>Child-Centred </a:t>
            </a:r>
            <a:r>
              <a:rPr b="1" lang="en" sz="1200">
                <a:latin typeface="Times New Roman"/>
                <a:ea typeface="Times New Roman"/>
                <a:cs typeface="Times New Roman"/>
                <a:sym typeface="Times New Roman"/>
              </a:rPr>
              <a:t> Curriculum:</a:t>
            </a:r>
            <a:r>
              <a:rPr lang="en" sz="1200">
                <a:latin typeface="Times New Roman"/>
                <a:ea typeface="Times New Roman"/>
                <a:cs typeface="Times New Roman"/>
                <a:sym typeface="Times New Roman"/>
              </a:rPr>
              <a:t> All school learning activities should be centered on the felt needs and in interests of the child.</a:t>
            </a:r>
            <a:endParaRPr sz="1200">
              <a:latin typeface="Times New Roman"/>
              <a:ea typeface="Times New Roman"/>
              <a:cs typeface="Times New Roman"/>
              <a:sym typeface="Times New Roman"/>
            </a:endParaRPr>
          </a:p>
          <a:p>
            <a:pPr indent="0" lvl="0" marL="0" marR="0" rtl="0" algn="l">
              <a:lnSpc>
                <a:spcPct val="150000"/>
              </a:lnSpc>
              <a:spcBef>
                <a:spcPts val="0"/>
              </a:spcBef>
              <a:spcAft>
                <a:spcPts val="0"/>
              </a:spcAft>
              <a:buNone/>
            </a:pPr>
            <a:r>
              <a:t/>
            </a:r>
            <a:endParaRPr sz="1200">
              <a:latin typeface="Times New Roman"/>
              <a:ea typeface="Times New Roman"/>
              <a:cs typeface="Times New Roman"/>
              <a:sym typeface="Times New Roman"/>
            </a:endParaRPr>
          </a:p>
        </p:txBody>
      </p:sp>
      <p:sp>
        <p:nvSpPr>
          <p:cNvPr id="193" name="Google Shape;193;p26"/>
          <p:cNvSpPr txBox="1"/>
          <p:nvPr/>
        </p:nvSpPr>
        <p:spPr>
          <a:xfrm>
            <a:off x="686550" y="120525"/>
            <a:ext cx="3202500" cy="3162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solidFill>
                  <a:schemeClr val="dk1"/>
                </a:solidFill>
                <a:latin typeface="Times New Roman"/>
                <a:ea typeface="Times New Roman"/>
                <a:cs typeface="Times New Roman"/>
                <a:sym typeface="Times New Roman"/>
              </a:rPr>
              <a:t>Types of curriculum</a:t>
            </a:r>
            <a:endParaRPr b="1" sz="1200">
              <a:solidFill>
                <a:schemeClr val="dk1"/>
              </a:solidFill>
              <a:latin typeface="Times New Roman"/>
              <a:ea typeface="Times New Roman"/>
              <a:cs typeface="Times New Roman"/>
              <a:sym typeface="Times New Roman"/>
            </a:endParaRPr>
          </a:p>
        </p:txBody>
      </p:sp>
      <p:sp>
        <p:nvSpPr>
          <p:cNvPr id="194" name="Google Shape;194;p26"/>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27"/>
          <p:cNvSpPr txBox="1"/>
          <p:nvPr/>
        </p:nvSpPr>
        <p:spPr>
          <a:xfrm>
            <a:off x="4662250" y="760250"/>
            <a:ext cx="4256100" cy="3870900"/>
          </a:xfrm>
          <a:prstGeom prst="rect">
            <a:avLst/>
          </a:prstGeom>
          <a:noFill/>
          <a:ln>
            <a:noFill/>
          </a:ln>
        </p:spPr>
        <p:txBody>
          <a:bodyPr anchorCtr="0" anchor="t" bIns="91425" lIns="91425" spcFirstLastPara="1" rIns="91425" wrap="square" tIns="91425">
            <a:noAutofit/>
          </a:bodyPr>
          <a:lstStyle/>
          <a:p>
            <a:pPr indent="0" lvl="0" marL="457200" marR="0" rtl="0" algn="l">
              <a:lnSpc>
                <a:spcPct val="150000"/>
              </a:lnSpc>
              <a:spcBef>
                <a:spcPts val="0"/>
              </a:spcBef>
              <a:spcAft>
                <a:spcPts val="0"/>
              </a:spcAft>
              <a:buNone/>
            </a:pPr>
            <a:r>
              <a:t/>
            </a:r>
            <a:endParaRPr sz="1200">
              <a:solidFill>
                <a:srgbClr val="D9D9D9"/>
              </a:solidFill>
              <a:latin typeface="Times New Roman"/>
              <a:ea typeface="Times New Roman"/>
              <a:cs typeface="Times New Roman"/>
              <a:sym typeface="Times New Roman"/>
            </a:endParaRPr>
          </a:p>
          <a:p>
            <a:pPr indent="0" lvl="0" marL="0" marR="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0" marR="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304800" lvl="0" marL="457200" marR="0" rtl="0" algn="l">
              <a:lnSpc>
                <a:spcPct val="150000"/>
              </a:lnSpc>
              <a:spcBef>
                <a:spcPts val="0"/>
              </a:spcBef>
              <a:spcAft>
                <a:spcPts val="0"/>
              </a:spcAft>
              <a:buClr>
                <a:srgbClr val="FFFFFF"/>
              </a:buClr>
              <a:buSzPts val="1200"/>
              <a:buFont typeface="Times New Roman"/>
              <a:buChar char="●"/>
            </a:pPr>
            <a:r>
              <a:rPr b="1" lang="en" sz="1200">
                <a:solidFill>
                  <a:srgbClr val="FFFFFF"/>
                </a:solidFill>
                <a:latin typeface="Times New Roman"/>
                <a:ea typeface="Times New Roman"/>
                <a:cs typeface="Times New Roman"/>
                <a:sym typeface="Times New Roman"/>
              </a:rPr>
              <a:t>Life situation</a:t>
            </a:r>
            <a:r>
              <a:rPr b="1" lang="en" sz="1200">
                <a:solidFill>
                  <a:srgbClr val="FFFFFF"/>
                </a:solidFill>
                <a:latin typeface="Times New Roman"/>
                <a:ea typeface="Times New Roman"/>
                <a:cs typeface="Times New Roman"/>
                <a:sym typeface="Times New Roman"/>
              </a:rPr>
              <a:t> Design: </a:t>
            </a:r>
            <a:r>
              <a:rPr lang="en" sz="1200">
                <a:solidFill>
                  <a:srgbClr val="FFFFFF"/>
                </a:solidFill>
                <a:latin typeface="Times New Roman"/>
                <a:ea typeface="Times New Roman"/>
                <a:cs typeface="Times New Roman"/>
                <a:sym typeface="Times New Roman"/>
              </a:rPr>
              <a:t> </a:t>
            </a:r>
            <a:r>
              <a:rPr lang="en" sz="1200">
                <a:solidFill>
                  <a:srgbClr val="D9D9D9"/>
                </a:solidFill>
                <a:latin typeface="Times New Roman"/>
                <a:ea typeface="Times New Roman"/>
                <a:cs typeface="Times New Roman"/>
                <a:sym typeface="Times New Roman"/>
              </a:rPr>
              <a:t>Using such a design based on recurring life situation, educators could assist students in broadening their insights and depending their generalizations about problems relating to the real world.</a:t>
            </a:r>
            <a:endParaRPr sz="1200">
              <a:solidFill>
                <a:srgbClr val="D9D9D9"/>
              </a:solidFill>
              <a:latin typeface="Times New Roman"/>
              <a:ea typeface="Times New Roman"/>
              <a:cs typeface="Times New Roman"/>
              <a:sym typeface="Times New Roman"/>
            </a:endParaRPr>
          </a:p>
        </p:txBody>
      </p:sp>
      <p:sp>
        <p:nvSpPr>
          <p:cNvPr id="200" name="Google Shape;200;p27"/>
          <p:cNvSpPr txBox="1"/>
          <p:nvPr/>
        </p:nvSpPr>
        <p:spPr>
          <a:xfrm>
            <a:off x="159750" y="760250"/>
            <a:ext cx="4256100" cy="3870900"/>
          </a:xfrm>
          <a:prstGeom prst="rect">
            <a:avLst/>
          </a:prstGeom>
          <a:noFill/>
          <a:ln>
            <a:noFill/>
          </a:ln>
        </p:spPr>
        <p:txBody>
          <a:bodyPr anchorCtr="0" anchor="t" bIns="91425" lIns="91425" spcFirstLastPara="1" rIns="91425" wrap="square" tIns="91425">
            <a:noAutofit/>
          </a:bodyPr>
          <a:lstStyle/>
          <a:p>
            <a:pPr indent="0" lvl="0" marL="457200" marR="0" rtl="0" algn="l">
              <a:lnSpc>
                <a:spcPct val="150000"/>
              </a:lnSpc>
              <a:spcBef>
                <a:spcPts val="0"/>
              </a:spcBef>
              <a:spcAft>
                <a:spcPts val="0"/>
              </a:spcAft>
              <a:buNone/>
            </a:pPr>
            <a:r>
              <a:t/>
            </a:r>
            <a:endParaRPr sz="1200">
              <a:latin typeface="Times New Roman"/>
              <a:ea typeface="Times New Roman"/>
              <a:cs typeface="Times New Roman"/>
              <a:sym typeface="Times New Roman"/>
            </a:endParaRPr>
          </a:p>
          <a:p>
            <a:pPr indent="0" lvl="0" marL="0" marR="0" rtl="0" algn="l">
              <a:lnSpc>
                <a:spcPct val="150000"/>
              </a:lnSpc>
              <a:spcBef>
                <a:spcPts val="0"/>
              </a:spcBef>
              <a:spcAft>
                <a:spcPts val="0"/>
              </a:spcAft>
              <a:buNone/>
            </a:pPr>
            <a:r>
              <a:t/>
            </a:r>
            <a:endParaRPr sz="1200">
              <a:latin typeface="Times New Roman"/>
              <a:ea typeface="Times New Roman"/>
              <a:cs typeface="Times New Roman"/>
              <a:sym typeface="Times New Roman"/>
            </a:endParaRPr>
          </a:p>
          <a:p>
            <a:pPr indent="0" lvl="0" marL="0" marR="0" rtl="0" algn="l">
              <a:lnSpc>
                <a:spcPct val="150000"/>
              </a:lnSpc>
              <a:spcBef>
                <a:spcPts val="0"/>
              </a:spcBef>
              <a:spcAft>
                <a:spcPts val="0"/>
              </a:spcAft>
              <a:buNone/>
            </a:pPr>
            <a:r>
              <a:t/>
            </a:r>
            <a:endParaRPr sz="1200">
              <a:latin typeface="Times New Roman"/>
              <a:ea typeface="Times New Roman"/>
              <a:cs typeface="Times New Roman"/>
              <a:sym typeface="Times New Roman"/>
            </a:endParaRPr>
          </a:p>
          <a:p>
            <a:pPr indent="-304800" lvl="0" marL="457200" marR="0" rtl="0" algn="l">
              <a:lnSpc>
                <a:spcPct val="150000"/>
              </a:lnSpc>
              <a:spcBef>
                <a:spcPts val="0"/>
              </a:spcBef>
              <a:spcAft>
                <a:spcPts val="0"/>
              </a:spcAft>
              <a:buSzPts val="1200"/>
              <a:buFont typeface="Times New Roman"/>
              <a:buChar char="●"/>
            </a:pPr>
            <a:r>
              <a:rPr b="1" lang="en" sz="1200">
                <a:latin typeface="Times New Roman"/>
                <a:ea typeface="Times New Roman"/>
                <a:cs typeface="Times New Roman"/>
                <a:sym typeface="Times New Roman"/>
              </a:rPr>
              <a:t>Problem solving curriculum or society centred curriculum </a:t>
            </a:r>
            <a:r>
              <a:rPr b="1" lang="en" sz="1200">
                <a:latin typeface="Times New Roman"/>
                <a:ea typeface="Times New Roman"/>
                <a:cs typeface="Times New Roman"/>
                <a:sym typeface="Times New Roman"/>
              </a:rPr>
              <a:t>:</a:t>
            </a:r>
            <a:r>
              <a:rPr lang="en" sz="1200">
                <a:latin typeface="Times New Roman"/>
                <a:ea typeface="Times New Roman"/>
                <a:cs typeface="Times New Roman"/>
                <a:sym typeface="Times New Roman"/>
              </a:rPr>
              <a:t> Problem centred design stress the </a:t>
            </a:r>
            <a:r>
              <a:rPr lang="en" sz="1200">
                <a:latin typeface="Times New Roman"/>
                <a:ea typeface="Times New Roman"/>
                <a:cs typeface="Times New Roman"/>
                <a:sym typeface="Times New Roman"/>
              </a:rPr>
              <a:t>importance</a:t>
            </a:r>
            <a:r>
              <a:rPr lang="en" sz="1200">
                <a:latin typeface="Times New Roman"/>
                <a:ea typeface="Times New Roman"/>
                <a:cs typeface="Times New Roman"/>
                <a:sym typeface="Times New Roman"/>
              </a:rPr>
              <a:t> of the survival of the human and society. It focuses on the problems of </a:t>
            </a:r>
            <a:r>
              <a:rPr lang="en" sz="1200">
                <a:latin typeface="Times New Roman"/>
                <a:ea typeface="Times New Roman"/>
                <a:cs typeface="Times New Roman"/>
                <a:sym typeface="Times New Roman"/>
              </a:rPr>
              <a:t>living</a:t>
            </a:r>
            <a:r>
              <a:rPr lang="en" sz="1200">
                <a:latin typeface="Times New Roman"/>
                <a:ea typeface="Times New Roman"/>
                <a:cs typeface="Times New Roman"/>
                <a:sym typeface="Times New Roman"/>
              </a:rPr>
              <a:t> - on the perceived realities of institutional and group life- both for the individual and for the </a:t>
            </a:r>
            <a:r>
              <a:rPr lang="en" sz="1200">
                <a:latin typeface="Times New Roman"/>
                <a:ea typeface="Times New Roman"/>
                <a:cs typeface="Times New Roman"/>
                <a:sym typeface="Times New Roman"/>
              </a:rPr>
              <a:t>society</a:t>
            </a:r>
            <a:r>
              <a:rPr lang="en" sz="1200">
                <a:latin typeface="Times New Roman"/>
                <a:ea typeface="Times New Roman"/>
                <a:cs typeface="Times New Roman"/>
                <a:sym typeface="Times New Roman"/>
              </a:rPr>
              <a:t> in general.</a:t>
            </a:r>
            <a:endParaRPr sz="1200">
              <a:latin typeface="Times New Roman"/>
              <a:ea typeface="Times New Roman"/>
              <a:cs typeface="Times New Roman"/>
              <a:sym typeface="Times New Roman"/>
            </a:endParaRPr>
          </a:p>
          <a:p>
            <a:pPr indent="0" lvl="0" marL="0" marR="0" rtl="0" algn="l">
              <a:lnSpc>
                <a:spcPct val="150000"/>
              </a:lnSpc>
              <a:spcBef>
                <a:spcPts val="0"/>
              </a:spcBef>
              <a:spcAft>
                <a:spcPts val="0"/>
              </a:spcAft>
              <a:buNone/>
            </a:pPr>
            <a:r>
              <a:t/>
            </a:r>
            <a:endParaRPr sz="1200">
              <a:latin typeface="Times New Roman"/>
              <a:ea typeface="Times New Roman"/>
              <a:cs typeface="Times New Roman"/>
              <a:sym typeface="Times New Roman"/>
            </a:endParaRPr>
          </a:p>
        </p:txBody>
      </p:sp>
      <p:sp>
        <p:nvSpPr>
          <p:cNvPr id="201" name="Google Shape;201;p27"/>
          <p:cNvSpPr txBox="1"/>
          <p:nvPr/>
        </p:nvSpPr>
        <p:spPr>
          <a:xfrm>
            <a:off x="686550" y="120525"/>
            <a:ext cx="3202500" cy="3162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solidFill>
                  <a:schemeClr val="dk1"/>
                </a:solidFill>
                <a:latin typeface="Times New Roman"/>
                <a:ea typeface="Times New Roman"/>
                <a:cs typeface="Times New Roman"/>
                <a:sym typeface="Times New Roman"/>
              </a:rPr>
              <a:t>Types of curriculum</a:t>
            </a:r>
            <a:endParaRPr b="1" sz="1200">
              <a:solidFill>
                <a:schemeClr val="dk1"/>
              </a:solidFill>
              <a:latin typeface="Times New Roman"/>
              <a:ea typeface="Times New Roman"/>
              <a:cs typeface="Times New Roman"/>
              <a:sym typeface="Times New Roman"/>
            </a:endParaRPr>
          </a:p>
        </p:txBody>
      </p:sp>
      <p:sp>
        <p:nvSpPr>
          <p:cNvPr id="202" name="Google Shape;202;p27"/>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28"/>
          <p:cNvSpPr txBox="1"/>
          <p:nvPr/>
        </p:nvSpPr>
        <p:spPr>
          <a:xfrm>
            <a:off x="824100" y="255850"/>
            <a:ext cx="3202500" cy="2520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 sz="1200">
                <a:solidFill>
                  <a:srgbClr val="070707"/>
                </a:solidFill>
                <a:latin typeface="Times New Roman"/>
                <a:ea typeface="Times New Roman"/>
                <a:cs typeface="Times New Roman"/>
                <a:sym typeface="Times New Roman"/>
              </a:rPr>
              <a:t>Dynamics of Curriculum</a:t>
            </a:r>
            <a:endParaRPr b="1" sz="1200">
              <a:latin typeface="Times New Roman"/>
              <a:ea typeface="Times New Roman"/>
              <a:cs typeface="Times New Roman"/>
              <a:sym typeface="Times New Roman"/>
            </a:endParaRPr>
          </a:p>
        </p:txBody>
      </p:sp>
      <p:sp>
        <p:nvSpPr>
          <p:cNvPr id="208" name="Google Shape;208;p28"/>
          <p:cNvSpPr txBox="1"/>
          <p:nvPr/>
        </p:nvSpPr>
        <p:spPr>
          <a:xfrm>
            <a:off x="152400" y="889125"/>
            <a:ext cx="4545900" cy="9528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Tyler’s curriculum </a:t>
            </a:r>
            <a:r>
              <a:rPr lang="en" sz="1200">
                <a:latin typeface="Times New Roman"/>
                <a:ea typeface="Times New Roman"/>
                <a:cs typeface="Times New Roman"/>
                <a:sym typeface="Times New Roman"/>
              </a:rPr>
              <a:t>Inquiry</a:t>
            </a:r>
            <a:r>
              <a:rPr lang="en" sz="1200">
                <a:latin typeface="Times New Roman"/>
                <a:ea typeface="Times New Roman"/>
                <a:cs typeface="Times New Roman"/>
                <a:sym typeface="Times New Roman"/>
              </a:rPr>
              <a:t> Model</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Taba’s </a:t>
            </a:r>
            <a:r>
              <a:rPr lang="en" sz="1200">
                <a:latin typeface="Times New Roman"/>
                <a:ea typeface="Times New Roman"/>
                <a:cs typeface="Times New Roman"/>
                <a:sym typeface="Times New Roman"/>
              </a:rPr>
              <a:t>Grassroots</a:t>
            </a:r>
            <a:r>
              <a:rPr lang="en" sz="1200">
                <a:latin typeface="Times New Roman"/>
                <a:ea typeface="Times New Roman"/>
                <a:cs typeface="Times New Roman"/>
                <a:sym typeface="Times New Roman"/>
              </a:rPr>
              <a:t> </a:t>
            </a:r>
            <a:r>
              <a:rPr lang="en" sz="1200">
                <a:latin typeface="Times New Roman"/>
                <a:ea typeface="Times New Roman"/>
                <a:cs typeface="Times New Roman"/>
                <a:sym typeface="Times New Roman"/>
              </a:rPr>
              <a:t>Rationale Model</a:t>
            </a:r>
            <a:r>
              <a:rPr lang="en" sz="1200">
                <a:latin typeface="Times New Roman"/>
                <a:ea typeface="Times New Roman"/>
                <a:cs typeface="Times New Roman"/>
                <a:sym typeface="Times New Roman"/>
              </a:rPr>
              <a:t>.</a:t>
            </a:r>
            <a:endParaRPr sz="1200">
              <a:latin typeface="Times New Roman"/>
              <a:ea typeface="Times New Roman"/>
              <a:cs typeface="Times New Roman"/>
              <a:sym typeface="Times New Roman"/>
            </a:endParaRPr>
          </a:p>
        </p:txBody>
      </p:sp>
      <p:sp>
        <p:nvSpPr>
          <p:cNvPr id="209" name="Google Shape;209;p28"/>
          <p:cNvSpPr txBox="1"/>
          <p:nvPr/>
        </p:nvSpPr>
        <p:spPr>
          <a:xfrm>
            <a:off x="5243675" y="171000"/>
            <a:ext cx="3771900" cy="18432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AutoNum type="arabicPeriod"/>
            </a:pPr>
            <a:r>
              <a:rPr b="1" lang="en" sz="1200">
                <a:solidFill>
                  <a:srgbClr val="FFFFFF"/>
                </a:solidFill>
                <a:latin typeface="Times New Roman"/>
                <a:ea typeface="Times New Roman"/>
                <a:cs typeface="Times New Roman"/>
                <a:sym typeface="Times New Roman"/>
              </a:rPr>
              <a:t>Ralph Tyler 1950 mode:</a:t>
            </a:r>
            <a:endParaRPr b="1" sz="1200">
              <a:solidFill>
                <a:srgbClr val="FFFFFF"/>
              </a:solidFill>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rPr lang="en" sz="1200">
                <a:solidFill>
                  <a:srgbClr val="CCCCCC"/>
                </a:solidFill>
                <a:latin typeface="Times New Roman"/>
                <a:ea typeface="Times New Roman"/>
                <a:cs typeface="Times New Roman"/>
                <a:sym typeface="Times New Roman"/>
              </a:rPr>
              <a:t>This model </a:t>
            </a:r>
            <a:r>
              <a:rPr lang="en" sz="1200">
                <a:solidFill>
                  <a:srgbClr val="CCCCCC"/>
                </a:solidFill>
                <a:latin typeface="Times New Roman"/>
                <a:ea typeface="Times New Roman"/>
                <a:cs typeface="Times New Roman"/>
                <a:sym typeface="Times New Roman"/>
              </a:rPr>
              <a:t>involves</a:t>
            </a:r>
            <a:r>
              <a:rPr lang="en" sz="1200">
                <a:solidFill>
                  <a:srgbClr val="CCCCCC"/>
                </a:solidFill>
                <a:latin typeface="Times New Roman"/>
                <a:ea typeface="Times New Roman"/>
                <a:cs typeface="Times New Roman"/>
                <a:sym typeface="Times New Roman"/>
              </a:rPr>
              <a:t> 4 stages</a:t>
            </a:r>
            <a:endParaRPr sz="1200">
              <a:solidFill>
                <a:srgbClr val="CCCCCC"/>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CCCCCC"/>
              </a:buClr>
              <a:buSzPts val="1200"/>
              <a:buFont typeface="Times New Roman"/>
              <a:buChar char="●"/>
            </a:pPr>
            <a:r>
              <a:rPr lang="en" sz="1200">
                <a:solidFill>
                  <a:srgbClr val="CCCCCC"/>
                </a:solidFill>
                <a:latin typeface="Times New Roman"/>
                <a:ea typeface="Times New Roman"/>
                <a:cs typeface="Times New Roman"/>
                <a:sym typeface="Times New Roman"/>
              </a:rPr>
              <a:t>Objectives</a:t>
            </a:r>
            <a:endParaRPr sz="1200">
              <a:solidFill>
                <a:srgbClr val="CCCCCC"/>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CCCCCC"/>
              </a:buClr>
              <a:buSzPts val="1200"/>
              <a:buFont typeface="Times New Roman"/>
              <a:buChar char="●"/>
            </a:pPr>
            <a:r>
              <a:rPr lang="en" sz="1200">
                <a:solidFill>
                  <a:srgbClr val="CCCCCC"/>
                </a:solidFill>
                <a:latin typeface="Times New Roman"/>
                <a:ea typeface="Times New Roman"/>
                <a:cs typeface="Times New Roman"/>
                <a:sym typeface="Times New Roman"/>
              </a:rPr>
              <a:t>Content</a:t>
            </a:r>
            <a:endParaRPr sz="1200">
              <a:solidFill>
                <a:srgbClr val="CCCCCC"/>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CCCCCC"/>
              </a:buClr>
              <a:buSzPts val="1200"/>
              <a:buFont typeface="Times New Roman"/>
              <a:buChar char="●"/>
            </a:pPr>
            <a:r>
              <a:rPr lang="en" sz="1200">
                <a:solidFill>
                  <a:srgbClr val="CCCCCC"/>
                </a:solidFill>
                <a:latin typeface="Times New Roman"/>
                <a:ea typeface="Times New Roman"/>
                <a:cs typeface="Times New Roman"/>
                <a:sym typeface="Times New Roman"/>
              </a:rPr>
              <a:t>Method</a:t>
            </a:r>
            <a:endParaRPr sz="1200">
              <a:solidFill>
                <a:srgbClr val="CCCCCC"/>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CCCCCC"/>
              </a:buClr>
              <a:buSzPts val="1200"/>
              <a:buFont typeface="Times New Roman"/>
              <a:buChar char="●"/>
            </a:pPr>
            <a:r>
              <a:rPr lang="en" sz="1200">
                <a:solidFill>
                  <a:srgbClr val="CCCCCC"/>
                </a:solidFill>
                <a:latin typeface="Times New Roman"/>
                <a:ea typeface="Times New Roman"/>
                <a:cs typeface="Times New Roman"/>
                <a:sym typeface="Times New Roman"/>
              </a:rPr>
              <a:t>Evaluation </a:t>
            </a:r>
            <a:endParaRPr sz="1200">
              <a:solidFill>
                <a:srgbClr val="CCCCCC"/>
              </a:solidFill>
              <a:latin typeface="Times New Roman"/>
              <a:ea typeface="Times New Roman"/>
              <a:cs typeface="Times New Roman"/>
              <a:sym typeface="Times New Roman"/>
            </a:endParaRPr>
          </a:p>
        </p:txBody>
      </p:sp>
      <p:sp>
        <p:nvSpPr>
          <p:cNvPr id="210" name="Google Shape;210;p28"/>
          <p:cNvSpPr/>
          <p:nvPr/>
        </p:nvSpPr>
        <p:spPr>
          <a:xfrm>
            <a:off x="457200" y="2814650"/>
            <a:ext cx="1028700" cy="450000"/>
          </a:xfrm>
          <a:prstGeom prst="rect">
            <a:avLst/>
          </a:prstGeom>
          <a:gradFill>
            <a:gsLst>
              <a:gs pos="0">
                <a:srgbClr val="00AB97"/>
              </a:gs>
              <a:gs pos="100000">
                <a:srgbClr val="022622"/>
              </a:gs>
            </a:gsLst>
            <a:path path="circle">
              <a:fillToRect b="50%" l="50%" r="50%" t="50%"/>
            </a:path>
            <a:tileRect/>
          </a:gra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28"/>
          <p:cNvSpPr/>
          <p:nvPr/>
        </p:nvSpPr>
        <p:spPr>
          <a:xfrm>
            <a:off x="2241050" y="2814650"/>
            <a:ext cx="1028700" cy="450000"/>
          </a:xfrm>
          <a:prstGeom prst="rect">
            <a:avLst/>
          </a:prstGeom>
          <a:gradFill>
            <a:gsLst>
              <a:gs pos="0">
                <a:srgbClr val="00AB97"/>
              </a:gs>
              <a:gs pos="100000">
                <a:srgbClr val="022622"/>
              </a:gs>
            </a:gsLst>
            <a:path path="circle">
              <a:fillToRect b="50%" l="50%" r="50%" t="50%"/>
            </a:path>
            <a:tileRect/>
          </a:gra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28"/>
          <p:cNvSpPr/>
          <p:nvPr/>
        </p:nvSpPr>
        <p:spPr>
          <a:xfrm>
            <a:off x="4024900" y="2814650"/>
            <a:ext cx="1028700" cy="450000"/>
          </a:xfrm>
          <a:prstGeom prst="rect">
            <a:avLst/>
          </a:prstGeom>
          <a:gradFill>
            <a:gsLst>
              <a:gs pos="0">
                <a:srgbClr val="00AB97"/>
              </a:gs>
              <a:gs pos="100000">
                <a:srgbClr val="022622"/>
              </a:gs>
            </a:gsLst>
            <a:path path="circle">
              <a:fillToRect b="50%" l="50%" r="50%" t="50%"/>
            </a:path>
            <a:tileRect/>
          </a:gra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28"/>
          <p:cNvSpPr/>
          <p:nvPr/>
        </p:nvSpPr>
        <p:spPr>
          <a:xfrm>
            <a:off x="5800725" y="2814650"/>
            <a:ext cx="1028700" cy="450000"/>
          </a:xfrm>
          <a:prstGeom prst="rect">
            <a:avLst/>
          </a:prstGeom>
          <a:gradFill>
            <a:gsLst>
              <a:gs pos="0">
                <a:srgbClr val="00AB97"/>
              </a:gs>
              <a:gs pos="100000">
                <a:srgbClr val="022622"/>
              </a:gs>
            </a:gsLst>
            <a:path path="circle">
              <a:fillToRect b="50%" l="50%" r="50%" t="50%"/>
            </a:path>
            <a:tileRect/>
          </a:gra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28"/>
          <p:cNvSpPr/>
          <p:nvPr/>
        </p:nvSpPr>
        <p:spPr>
          <a:xfrm>
            <a:off x="7635450" y="2814650"/>
            <a:ext cx="1028700" cy="450000"/>
          </a:xfrm>
          <a:prstGeom prst="rect">
            <a:avLst/>
          </a:prstGeom>
          <a:gradFill>
            <a:gsLst>
              <a:gs pos="0">
                <a:srgbClr val="00AB97"/>
              </a:gs>
              <a:gs pos="100000">
                <a:srgbClr val="022622"/>
              </a:gs>
            </a:gsLst>
            <a:path path="circle">
              <a:fillToRect b="50%" l="50%" r="50%" t="50%"/>
            </a:path>
            <a:tileRect/>
          </a:gra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28"/>
          <p:cNvSpPr/>
          <p:nvPr/>
        </p:nvSpPr>
        <p:spPr>
          <a:xfrm>
            <a:off x="2241050" y="2118150"/>
            <a:ext cx="1028700" cy="450000"/>
          </a:xfrm>
          <a:prstGeom prst="rect">
            <a:avLst/>
          </a:prstGeom>
          <a:gradFill>
            <a:gsLst>
              <a:gs pos="0">
                <a:srgbClr val="00AB97"/>
              </a:gs>
              <a:gs pos="100000">
                <a:srgbClr val="022622"/>
              </a:gs>
            </a:gsLst>
            <a:path path="circle">
              <a:fillToRect b="50%" l="50%" r="50%" t="50%"/>
            </a:path>
            <a:tileRect/>
          </a:gra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28"/>
          <p:cNvSpPr/>
          <p:nvPr/>
        </p:nvSpPr>
        <p:spPr>
          <a:xfrm>
            <a:off x="2241050" y="3511150"/>
            <a:ext cx="1028700" cy="450000"/>
          </a:xfrm>
          <a:prstGeom prst="rect">
            <a:avLst/>
          </a:prstGeom>
          <a:gradFill>
            <a:gsLst>
              <a:gs pos="0">
                <a:srgbClr val="00AB97"/>
              </a:gs>
              <a:gs pos="100000">
                <a:srgbClr val="022622"/>
              </a:gs>
            </a:gsLst>
            <a:path path="circle">
              <a:fillToRect b="50%" l="50%" r="50%" t="50%"/>
            </a:path>
            <a:tileRect/>
          </a:gra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28"/>
          <p:cNvSpPr/>
          <p:nvPr/>
        </p:nvSpPr>
        <p:spPr>
          <a:xfrm>
            <a:off x="5800725" y="2117550"/>
            <a:ext cx="1028700" cy="450000"/>
          </a:xfrm>
          <a:prstGeom prst="rect">
            <a:avLst/>
          </a:prstGeom>
          <a:gradFill>
            <a:gsLst>
              <a:gs pos="0">
                <a:srgbClr val="00AB97"/>
              </a:gs>
              <a:gs pos="100000">
                <a:srgbClr val="022622"/>
              </a:gs>
            </a:gsLst>
            <a:path path="circle">
              <a:fillToRect b="50%" l="50%" r="50%" t="50%"/>
            </a:path>
            <a:tileRect/>
          </a:gra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28"/>
          <p:cNvSpPr/>
          <p:nvPr/>
        </p:nvSpPr>
        <p:spPr>
          <a:xfrm>
            <a:off x="5800725" y="3511750"/>
            <a:ext cx="1028700" cy="450000"/>
          </a:xfrm>
          <a:prstGeom prst="rect">
            <a:avLst/>
          </a:prstGeom>
          <a:gradFill>
            <a:gsLst>
              <a:gs pos="0">
                <a:srgbClr val="00AB97"/>
              </a:gs>
              <a:gs pos="100000">
                <a:srgbClr val="022622"/>
              </a:gs>
            </a:gsLst>
            <a:path path="circle">
              <a:fillToRect b="50%" l="50%" r="50%" t="50%"/>
            </a:path>
            <a:tileRect/>
          </a:gra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28"/>
          <p:cNvSpPr/>
          <p:nvPr/>
        </p:nvSpPr>
        <p:spPr>
          <a:xfrm>
            <a:off x="685800" y="4477975"/>
            <a:ext cx="1028700" cy="450000"/>
          </a:xfrm>
          <a:prstGeom prst="rect">
            <a:avLst/>
          </a:prstGeom>
          <a:gradFill>
            <a:gsLst>
              <a:gs pos="0">
                <a:srgbClr val="00AB97"/>
              </a:gs>
              <a:gs pos="100000">
                <a:srgbClr val="022622"/>
              </a:gs>
            </a:gsLst>
            <a:path path="circle">
              <a:fillToRect b="50%" l="50%" r="50%" t="50%"/>
            </a:path>
            <a:tileRect/>
          </a:gra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28"/>
          <p:cNvSpPr/>
          <p:nvPr/>
        </p:nvSpPr>
        <p:spPr>
          <a:xfrm>
            <a:off x="4667250" y="4477975"/>
            <a:ext cx="1028700" cy="450000"/>
          </a:xfrm>
          <a:prstGeom prst="rect">
            <a:avLst/>
          </a:prstGeom>
          <a:gradFill>
            <a:gsLst>
              <a:gs pos="0">
                <a:srgbClr val="00AB97"/>
              </a:gs>
              <a:gs pos="100000">
                <a:srgbClr val="022622"/>
              </a:gs>
            </a:gsLst>
            <a:path path="circle">
              <a:fillToRect b="50%" l="50%" r="50%" t="50%"/>
            </a:path>
            <a:tileRect/>
          </a:gradFill>
          <a:ln cap="flat" cmpd="sng" w="952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221" name="Google Shape;221;p28"/>
          <p:cNvCxnSpPr>
            <a:stCxn id="210" idx="3"/>
            <a:endCxn id="211" idx="1"/>
          </p:cNvCxnSpPr>
          <p:nvPr/>
        </p:nvCxnSpPr>
        <p:spPr>
          <a:xfrm>
            <a:off x="1485900" y="3039650"/>
            <a:ext cx="755100" cy="0"/>
          </a:xfrm>
          <a:prstGeom prst="straightConnector1">
            <a:avLst/>
          </a:prstGeom>
          <a:noFill/>
          <a:ln cap="flat" cmpd="sng" w="9525">
            <a:solidFill>
              <a:schemeClr val="dk2"/>
            </a:solidFill>
            <a:prstDash val="solid"/>
            <a:round/>
            <a:headEnd len="med" w="med" type="none"/>
            <a:tailEnd len="med" w="med" type="triangle"/>
          </a:ln>
        </p:spPr>
      </p:cxnSp>
      <p:cxnSp>
        <p:nvCxnSpPr>
          <p:cNvPr id="222" name="Google Shape;222;p28"/>
          <p:cNvCxnSpPr>
            <a:stCxn id="211" idx="3"/>
            <a:endCxn id="212" idx="1"/>
          </p:cNvCxnSpPr>
          <p:nvPr/>
        </p:nvCxnSpPr>
        <p:spPr>
          <a:xfrm>
            <a:off x="3269750" y="3039650"/>
            <a:ext cx="755100" cy="0"/>
          </a:xfrm>
          <a:prstGeom prst="straightConnector1">
            <a:avLst/>
          </a:prstGeom>
          <a:noFill/>
          <a:ln cap="flat" cmpd="sng" w="9525">
            <a:solidFill>
              <a:schemeClr val="dk2"/>
            </a:solidFill>
            <a:prstDash val="solid"/>
            <a:round/>
            <a:headEnd len="med" w="med" type="none"/>
            <a:tailEnd len="med" w="med" type="triangle"/>
          </a:ln>
        </p:spPr>
      </p:cxnSp>
      <p:cxnSp>
        <p:nvCxnSpPr>
          <p:cNvPr id="223" name="Google Shape;223;p28"/>
          <p:cNvCxnSpPr>
            <a:stCxn id="212" idx="3"/>
            <a:endCxn id="213" idx="1"/>
          </p:cNvCxnSpPr>
          <p:nvPr/>
        </p:nvCxnSpPr>
        <p:spPr>
          <a:xfrm>
            <a:off x="5053600" y="3039650"/>
            <a:ext cx="747000" cy="0"/>
          </a:xfrm>
          <a:prstGeom prst="straightConnector1">
            <a:avLst/>
          </a:prstGeom>
          <a:noFill/>
          <a:ln cap="flat" cmpd="sng" w="9525">
            <a:solidFill>
              <a:schemeClr val="dk2"/>
            </a:solidFill>
            <a:prstDash val="solid"/>
            <a:round/>
            <a:headEnd len="med" w="med" type="none"/>
            <a:tailEnd len="med" w="med" type="triangle"/>
          </a:ln>
        </p:spPr>
      </p:cxnSp>
      <p:cxnSp>
        <p:nvCxnSpPr>
          <p:cNvPr id="224" name="Google Shape;224;p28"/>
          <p:cNvCxnSpPr>
            <a:stCxn id="213" idx="3"/>
            <a:endCxn id="214" idx="1"/>
          </p:cNvCxnSpPr>
          <p:nvPr/>
        </p:nvCxnSpPr>
        <p:spPr>
          <a:xfrm>
            <a:off x="6829425" y="3039650"/>
            <a:ext cx="806100" cy="0"/>
          </a:xfrm>
          <a:prstGeom prst="straightConnector1">
            <a:avLst/>
          </a:prstGeom>
          <a:noFill/>
          <a:ln cap="flat" cmpd="sng" w="9525">
            <a:solidFill>
              <a:schemeClr val="dk2"/>
            </a:solidFill>
            <a:prstDash val="solid"/>
            <a:round/>
            <a:headEnd len="med" w="med" type="none"/>
            <a:tailEnd len="med" w="med" type="triangle"/>
          </a:ln>
        </p:spPr>
      </p:cxnSp>
      <p:cxnSp>
        <p:nvCxnSpPr>
          <p:cNvPr id="225" name="Google Shape;225;p28"/>
          <p:cNvCxnSpPr>
            <a:stCxn id="215" idx="2"/>
            <a:endCxn id="211" idx="0"/>
          </p:cNvCxnSpPr>
          <p:nvPr/>
        </p:nvCxnSpPr>
        <p:spPr>
          <a:xfrm>
            <a:off x="2755400" y="2568150"/>
            <a:ext cx="0" cy="246600"/>
          </a:xfrm>
          <a:prstGeom prst="straightConnector1">
            <a:avLst/>
          </a:prstGeom>
          <a:noFill/>
          <a:ln cap="flat" cmpd="sng" w="9525">
            <a:solidFill>
              <a:schemeClr val="dk2"/>
            </a:solidFill>
            <a:prstDash val="solid"/>
            <a:round/>
            <a:headEnd len="med" w="med" type="none"/>
            <a:tailEnd len="med" w="med" type="triangle"/>
          </a:ln>
        </p:spPr>
      </p:cxnSp>
      <p:cxnSp>
        <p:nvCxnSpPr>
          <p:cNvPr id="226" name="Google Shape;226;p28"/>
          <p:cNvCxnSpPr>
            <a:stCxn id="217" idx="2"/>
            <a:endCxn id="213" idx="0"/>
          </p:cNvCxnSpPr>
          <p:nvPr/>
        </p:nvCxnSpPr>
        <p:spPr>
          <a:xfrm>
            <a:off x="6315075" y="2567550"/>
            <a:ext cx="0" cy="247200"/>
          </a:xfrm>
          <a:prstGeom prst="straightConnector1">
            <a:avLst/>
          </a:prstGeom>
          <a:noFill/>
          <a:ln cap="flat" cmpd="sng" w="9525">
            <a:solidFill>
              <a:schemeClr val="dk2"/>
            </a:solidFill>
            <a:prstDash val="solid"/>
            <a:round/>
            <a:headEnd len="med" w="med" type="none"/>
            <a:tailEnd len="med" w="med" type="triangle"/>
          </a:ln>
        </p:spPr>
      </p:cxnSp>
      <p:cxnSp>
        <p:nvCxnSpPr>
          <p:cNvPr id="227" name="Google Shape;227;p28"/>
          <p:cNvCxnSpPr>
            <a:stCxn id="218" idx="0"/>
            <a:endCxn id="213" idx="2"/>
          </p:cNvCxnSpPr>
          <p:nvPr/>
        </p:nvCxnSpPr>
        <p:spPr>
          <a:xfrm rot="10800000">
            <a:off x="6315075" y="3264550"/>
            <a:ext cx="0" cy="247200"/>
          </a:xfrm>
          <a:prstGeom prst="straightConnector1">
            <a:avLst/>
          </a:prstGeom>
          <a:noFill/>
          <a:ln cap="flat" cmpd="sng" w="9525">
            <a:solidFill>
              <a:schemeClr val="dk2"/>
            </a:solidFill>
            <a:prstDash val="solid"/>
            <a:round/>
            <a:headEnd len="med" w="med" type="none"/>
            <a:tailEnd len="med" w="med" type="triangle"/>
          </a:ln>
        </p:spPr>
      </p:cxnSp>
      <p:cxnSp>
        <p:nvCxnSpPr>
          <p:cNvPr id="228" name="Google Shape;228;p28"/>
          <p:cNvCxnSpPr>
            <a:stCxn id="216" idx="0"/>
            <a:endCxn id="211" idx="2"/>
          </p:cNvCxnSpPr>
          <p:nvPr/>
        </p:nvCxnSpPr>
        <p:spPr>
          <a:xfrm rot="10800000">
            <a:off x="2755400" y="3264550"/>
            <a:ext cx="0" cy="246600"/>
          </a:xfrm>
          <a:prstGeom prst="straightConnector1">
            <a:avLst/>
          </a:prstGeom>
          <a:noFill/>
          <a:ln cap="flat" cmpd="sng" w="9525">
            <a:solidFill>
              <a:schemeClr val="dk2"/>
            </a:solidFill>
            <a:prstDash val="solid"/>
            <a:round/>
            <a:headEnd len="med" w="med" type="none"/>
            <a:tailEnd len="med" w="med" type="triangle"/>
          </a:ln>
        </p:spPr>
      </p:cxnSp>
      <p:cxnSp>
        <p:nvCxnSpPr>
          <p:cNvPr id="229" name="Google Shape;229;p28"/>
          <p:cNvCxnSpPr/>
          <p:nvPr/>
        </p:nvCxnSpPr>
        <p:spPr>
          <a:xfrm>
            <a:off x="310750" y="4250525"/>
            <a:ext cx="7854600" cy="14400"/>
          </a:xfrm>
          <a:prstGeom prst="straightConnector1">
            <a:avLst/>
          </a:prstGeom>
          <a:noFill/>
          <a:ln cap="flat" cmpd="sng" w="9525">
            <a:solidFill>
              <a:srgbClr val="155B54"/>
            </a:solidFill>
            <a:prstDash val="solid"/>
            <a:round/>
            <a:headEnd len="med" w="med" type="none"/>
            <a:tailEnd len="med" w="med" type="none"/>
          </a:ln>
        </p:spPr>
      </p:cxnSp>
      <p:cxnSp>
        <p:nvCxnSpPr>
          <p:cNvPr id="230" name="Google Shape;230;p28"/>
          <p:cNvCxnSpPr>
            <a:endCxn id="214" idx="2"/>
          </p:cNvCxnSpPr>
          <p:nvPr/>
        </p:nvCxnSpPr>
        <p:spPr>
          <a:xfrm rot="10800000">
            <a:off x="8149800" y="3264650"/>
            <a:ext cx="4800" cy="968100"/>
          </a:xfrm>
          <a:prstGeom prst="straightConnector1">
            <a:avLst/>
          </a:prstGeom>
          <a:noFill/>
          <a:ln cap="flat" cmpd="sng" w="9525">
            <a:solidFill>
              <a:schemeClr val="dk2"/>
            </a:solidFill>
            <a:prstDash val="solid"/>
            <a:round/>
            <a:headEnd len="med" w="med" type="none"/>
            <a:tailEnd len="med" w="med" type="triangle"/>
          </a:ln>
        </p:spPr>
      </p:cxnSp>
      <p:cxnSp>
        <p:nvCxnSpPr>
          <p:cNvPr id="231" name="Google Shape;231;p28"/>
          <p:cNvCxnSpPr>
            <a:stCxn id="219" idx="3"/>
            <a:endCxn id="220" idx="1"/>
          </p:cNvCxnSpPr>
          <p:nvPr/>
        </p:nvCxnSpPr>
        <p:spPr>
          <a:xfrm>
            <a:off x="1714500" y="4702975"/>
            <a:ext cx="2952900" cy="0"/>
          </a:xfrm>
          <a:prstGeom prst="straightConnector1">
            <a:avLst/>
          </a:prstGeom>
          <a:noFill/>
          <a:ln cap="flat" cmpd="sng" w="9525">
            <a:solidFill>
              <a:schemeClr val="dk2"/>
            </a:solidFill>
            <a:prstDash val="solid"/>
            <a:round/>
            <a:headEnd len="med" w="med" type="none"/>
            <a:tailEnd len="med" w="med" type="triangle"/>
          </a:ln>
        </p:spPr>
      </p:cxnSp>
      <p:cxnSp>
        <p:nvCxnSpPr>
          <p:cNvPr id="232" name="Google Shape;232;p28"/>
          <p:cNvCxnSpPr>
            <a:endCxn id="219" idx="1"/>
          </p:cNvCxnSpPr>
          <p:nvPr/>
        </p:nvCxnSpPr>
        <p:spPr>
          <a:xfrm flipH="1" rot="10800000">
            <a:off x="310200" y="4702975"/>
            <a:ext cx="375600" cy="1800"/>
          </a:xfrm>
          <a:prstGeom prst="straightConnector1">
            <a:avLst/>
          </a:prstGeom>
          <a:noFill/>
          <a:ln cap="flat" cmpd="sng" w="9525">
            <a:solidFill>
              <a:schemeClr val="dk2"/>
            </a:solidFill>
            <a:prstDash val="solid"/>
            <a:round/>
            <a:headEnd len="med" w="med" type="none"/>
            <a:tailEnd len="med" w="med" type="triangle"/>
          </a:ln>
        </p:spPr>
      </p:cxnSp>
      <p:cxnSp>
        <p:nvCxnSpPr>
          <p:cNvPr id="233" name="Google Shape;233;p28"/>
          <p:cNvCxnSpPr/>
          <p:nvPr/>
        </p:nvCxnSpPr>
        <p:spPr>
          <a:xfrm>
            <a:off x="328750" y="4263275"/>
            <a:ext cx="0" cy="445500"/>
          </a:xfrm>
          <a:prstGeom prst="straightConnector1">
            <a:avLst/>
          </a:prstGeom>
          <a:noFill/>
          <a:ln cap="flat" cmpd="sng" w="9525">
            <a:solidFill>
              <a:schemeClr val="dk2"/>
            </a:solidFill>
            <a:prstDash val="solid"/>
            <a:round/>
            <a:headEnd len="med" w="med" type="none"/>
            <a:tailEnd len="med" w="med" type="none"/>
          </a:ln>
        </p:spPr>
      </p:cxnSp>
      <p:sp>
        <p:nvSpPr>
          <p:cNvPr id="234" name="Google Shape;234;p28"/>
          <p:cNvSpPr txBox="1"/>
          <p:nvPr/>
        </p:nvSpPr>
        <p:spPr>
          <a:xfrm>
            <a:off x="381000" y="2927025"/>
            <a:ext cx="1176000" cy="209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solidFill>
                  <a:srgbClr val="FFFFFF"/>
                </a:solidFill>
                <a:latin typeface="Times New Roman"/>
                <a:ea typeface="Times New Roman"/>
                <a:cs typeface="Times New Roman"/>
                <a:sym typeface="Times New Roman"/>
              </a:rPr>
              <a:t>Subject matter</a:t>
            </a:r>
            <a:endParaRPr sz="1200">
              <a:solidFill>
                <a:srgbClr val="FFFFFF"/>
              </a:solidFill>
              <a:latin typeface="Times New Roman"/>
              <a:ea typeface="Times New Roman"/>
              <a:cs typeface="Times New Roman"/>
              <a:sym typeface="Times New Roman"/>
            </a:endParaRPr>
          </a:p>
        </p:txBody>
      </p:sp>
      <p:sp>
        <p:nvSpPr>
          <p:cNvPr id="235" name="Google Shape;235;p28"/>
          <p:cNvSpPr txBox="1"/>
          <p:nvPr/>
        </p:nvSpPr>
        <p:spPr>
          <a:xfrm>
            <a:off x="2167400" y="2223588"/>
            <a:ext cx="1176000" cy="209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solidFill>
                  <a:srgbClr val="FFFFFF"/>
                </a:solidFill>
                <a:latin typeface="Times New Roman"/>
                <a:ea typeface="Times New Roman"/>
                <a:cs typeface="Times New Roman"/>
                <a:sym typeface="Times New Roman"/>
              </a:rPr>
              <a:t>Society</a:t>
            </a:r>
            <a:endParaRPr sz="1200">
              <a:solidFill>
                <a:srgbClr val="FFFFFF"/>
              </a:solidFill>
              <a:latin typeface="Times New Roman"/>
              <a:ea typeface="Times New Roman"/>
              <a:cs typeface="Times New Roman"/>
              <a:sym typeface="Times New Roman"/>
            </a:endParaRPr>
          </a:p>
        </p:txBody>
      </p:sp>
      <p:sp>
        <p:nvSpPr>
          <p:cNvPr id="236" name="Google Shape;236;p28"/>
          <p:cNvSpPr txBox="1"/>
          <p:nvPr/>
        </p:nvSpPr>
        <p:spPr>
          <a:xfrm>
            <a:off x="2167400" y="2934950"/>
            <a:ext cx="1176000" cy="209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solidFill>
                  <a:srgbClr val="FFFFFF"/>
                </a:solidFill>
                <a:latin typeface="Times New Roman"/>
                <a:ea typeface="Times New Roman"/>
                <a:cs typeface="Times New Roman"/>
                <a:sym typeface="Times New Roman"/>
              </a:rPr>
              <a:t>Sources</a:t>
            </a:r>
            <a:endParaRPr sz="1200">
              <a:solidFill>
                <a:srgbClr val="FFFFFF"/>
              </a:solidFill>
              <a:latin typeface="Times New Roman"/>
              <a:ea typeface="Times New Roman"/>
              <a:cs typeface="Times New Roman"/>
              <a:sym typeface="Times New Roman"/>
            </a:endParaRPr>
          </a:p>
        </p:txBody>
      </p:sp>
      <p:sp>
        <p:nvSpPr>
          <p:cNvPr id="237" name="Google Shape;237;p28"/>
          <p:cNvSpPr txBox="1"/>
          <p:nvPr/>
        </p:nvSpPr>
        <p:spPr>
          <a:xfrm>
            <a:off x="2167400" y="3668925"/>
            <a:ext cx="1176000" cy="209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solidFill>
                  <a:srgbClr val="FFFFFF"/>
                </a:solidFill>
                <a:latin typeface="Times New Roman"/>
                <a:ea typeface="Times New Roman"/>
                <a:cs typeface="Times New Roman"/>
                <a:sym typeface="Times New Roman"/>
              </a:rPr>
              <a:t>Learner </a:t>
            </a:r>
            <a:endParaRPr sz="1200">
              <a:solidFill>
                <a:srgbClr val="FFFFFF"/>
              </a:solidFill>
              <a:latin typeface="Times New Roman"/>
              <a:ea typeface="Times New Roman"/>
              <a:cs typeface="Times New Roman"/>
              <a:sym typeface="Times New Roman"/>
            </a:endParaRPr>
          </a:p>
        </p:txBody>
      </p:sp>
      <p:sp>
        <p:nvSpPr>
          <p:cNvPr id="238" name="Google Shape;238;p28"/>
          <p:cNvSpPr txBox="1"/>
          <p:nvPr/>
        </p:nvSpPr>
        <p:spPr>
          <a:xfrm>
            <a:off x="3984063" y="2941525"/>
            <a:ext cx="1176000" cy="209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solidFill>
                  <a:srgbClr val="FFFFFF"/>
                </a:solidFill>
                <a:latin typeface="Times New Roman"/>
                <a:ea typeface="Times New Roman"/>
                <a:cs typeface="Times New Roman"/>
                <a:sym typeface="Times New Roman"/>
              </a:rPr>
              <a:t>Tentative Objective</a:t>
            </a:r>
            <a:endParaRPr sz="1200">
              <a:solidFill>
                <a:srgbClr val="FFFFFF"/>
              </a:solidFill>
              <a:latin typeface="Times New Roman"/>
              <a:ea typeface="Times New Roman"/>
              <a:cs typeface="Times New Roman"/>
              <a:sym typeface="Times New Roman"/>
            </a:endParaRPr>
          </a:p>
        </p:txBody>
      </p:sp>
      <p:sp>
        <p:nvSpPr>
          <p:cNvPr id="239" name="Google Shape;239;p28"/>
          <p:cNvSpPr txBox="1"/>
          <p:nvPr/>
        </p:nvSpPr>
        <p:spPr>
          <a:xfrm>
            <a:off x="5727075" y="2237850"/>
            <a:ext cx="1176000" cy="209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solidFill>
                  <a:srgbClr val="FFFFFF"/>
                </a:solidFill>
                <a:latin typeface="Times New Roman"/>
                <a:ea typeface="Times New Roman"/>
                <a:cs typeface="Times New Roman"/>
                <a:sym typeface="Times New Roman"/>
              </a:rPr>
              <a:t>Philosophy </a:t>
            </a:r>
            <a:endParaRPr sz="1200">
              <a:solidFill>
                <a:srgbClr val="FFFFFF"/>
              </a:solidFill>
              <a:latin typeface="Times New Roman"/>
              <a:ea typeface="Times New Roman"/>
              <a:cs typeface="Times New Roman"/>
              <a:sym typeface="Times New Roman"/>
            </a:endParaRPr>
          </a:p>
        </p:txBody>
      </p:sp>
      <p:sp>
        <p:nvSpPr>
          <p:cNvPr id="240" name="Google Shape;240;p28"/>
          <p:cNvSpPr txBox="1"/>
          <p:nvPr/>
        </p:nvSpPr>
        <p:spPr>
          <a:xfrm>
            <a:off x="5735100" y="2934950"/>
            <a:ext cx="1176000" cy="209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solidFill>
                  <a:srgbClr val="FFFFFF"/>
                </a:solidFill>
                <a:latin typeface="Times New Roman"/>
                <a:ea typeface="Times New Roman"/>
                <a:cs typeface="Times New Roman"/>
                <a:sym typeface="Times New Roman"/>
              </a:rPr>
              <a:t>Screens </a:t>
            </a:r>
            <a:endParaRPr sz="1200">
              <a:solidFill>
                <a:srgbClr val="FFFFFF"/>
              </a:solidFill>
              <a:latin typeface="Times New Roman"/>
              <a:ea typeface="Times New Roman"/>
              <a:cs typeface="Times New Roman"/>
              <a:sym typeface="Times New Roman"/>
            </a:endParaRPr>
          </a:p>
        </p:txBody>
      </p:sp>
      <p:sp>
        <p:nvSpPr>
          <p:cNvPr id="241" name="Google Shape;241;p28"/>
          <p:cNvSpPr txBox="1"/>
          <p:nvPr/>
        </p:nvSpPr>
        <p:spPr>
          <a:xfrm>
            <a:off x="5735100" y="3652888"/>
            <a:ext cx="1176000" cy="209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solidFill>
                  <a:srgbClr val="FFFFFF"/>
                </a:solidFill>
                <a:latin typeface="Times New Roman"/>
                <a:ea typeface="Times New Roman"/>
                <a:cs typeface="Times New Roman"/>
                <a:sym typeface="Times New Roman"/>
              </a:rPr>
              <a:t>Psychology</a:t>
            </a:r>
            <a:r>
              <a:rPr lang="en" sz="1200">
                <a:solidFill>
                  <a:srgbClr val="FFFFFF"/>
                </a:solidFill>
                <a:latin typeface="Times New Roman"/>
                <a:ea typeface="Times New Roman"/>
                <a:cs typeface="Times New Roman"/>
                <a:sym typeface="Times New Roman"/>
              </a:rPr>
              <a:t> </a:t>
            </a:r>
            <a:endParaRPr sz="1200">
              <a:solidFill>
                <a:srgbClr val="FFFFFF"/>
              </a:solidFill>
              <a:latin typeface="Times New Roman"/>
              <a:ea typeface="Times New Roman"/>
              <a:cs typeface="Times New Roman"/>
              <a:sym typeface="Times New Roman"/>
            </a:endParaRPr>
          </a:p>
        </p:txBody>
      </p:sp>
      <p:sp>
        <p:nvSpPr>
          <p:cNvPr id="242" name="Google Shape;242;p28"/>
          <p:cNvSpPr txBox="1"/>
          <p:nvPr/>
        </p:nvSpPr>
        <p:spPr>
          <a:xfrm>
            <a:off x="7592600" y="2941525"/>
            <a:ext cx="1176000" cy="209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solidFill>
                  <a:srgbClr val="FFFFFF"/>
                </a:solidFill>
                <a:latin typeface="Times New Roman"/>
                <a:ea typeface="Times New Roman"/>
                <a:cs typeface="Times New Roman"/>
                <a:sym typeface="Times New Roman"/>
              </a:rPr>
              <a:t>Precise </a:t>
            </a:r>
            <a:r>
              <a:rPr lang="en" sz="1200">
                <a:solidFill>
                  <a:srgbClr val="FFFFFF"/>
                </a:solidFill>
                <a:latin typeface="Times New Roman"/>
                <a:ea typeface="Times New Roman"/>
                <a:cs typeface="Times New Roman"/>
                <a:sym typeface="Times New Roman"/>
              </a:rPr>
              <a:t>objective</a:t>
            </a:r>
            <a:endParaRPr sz="1200">
              <a:solidFill>
                <a:srgbClr val="FFFFFF"/>
              </a:solidFill>
              <a:latin typeface="Times New Roman"/>
              <a:ea typeface="Times New Roman"/>
              <a:cs typeface="Times New Roman"/>
              <a:sym typeface="Times New Roman"/>
            </a:endParaRPr>
          </a:p>
        </p:txBody>
      </p:sp>
      <p:sp>
        <p:nvSpPr>
          <p:cNvPr id="243" name="Google Shape;243;p28"/>
          <p:cNvSpPr txBox="1"/>
          <p:nvPr/>
        </p:nvSpPr>
        <p:spPr>
          <a:xfrm>
            <a:off x="612150" y="4599050"/>
            <a:ext cx="1176000" cy="209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solidFill>
                  <a:srgbClr val="FFFFFF"/>
                </a:solidFill>
                <a:latin typeface="Times New Roman"/>
                <a:ea typeface="Times New Roman"/>
                <a:cs typeface="Times New Roman"/>
                <a:sym typeface="Times New Roman"/>
              </a:rPr>
              <a:t>Selecting Experiences</a:t>
            </a:r>
            <a:endParaRPr sz="1200">
              <a:solidFill>
                <a:srgbClr val="FFFFFF"/>
              </a:solidFill>
              <a:latin typeface="Times New Roman"/>
              <a:ea typeface="Times New Roman"/>
              <a:cs typeface="Times New Roman"/>
              <a:sym typeface="Times New Roman"/>
            </a:endParaRPr>
          </a:p>
        </p:txBody>
      </p:sp>
      <p:sp>
        <p:nvSpPr>
          <p:cNvPr id="244" name="Google Shape;244;p28"/>
          <p:cNvSpPr txBox="1"/>
          <p:nvPr/>
        </p:nvSpPr>
        <p:spPr>
          <a:xfrm>
            <a:off x="4593600" y="4598275"/>
            <a:ext cx="1176000" cy="2094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200">
                <a:solidFill>
                  <a:srgbClr val="FFFFFF"/>
                </a:solidFill>
                <a:latin typeface="Times New Roman"/>
                <a:ea typeface="Times New Roman"/>
                <a:cs typeface="Times New Roman"/>
                <a:sym typeface="Times New Roman"/>
              </a:rPr>
              <a:t>Evaluation </a:t>
            </a:r>
            <a:endParaRPr sz="1200">
              <a:solidFill>
                <a:srgbClr val="FFFFFF"/>
              </a:solidFill>
              <a:latin typeface="Times New Roman"/>
              <a:ea typeface="Times New Roman"/>
              <a:cs typeface="Times New Roman"/>
              <a:sym typeface="Times New Roman"/>
            </a:endParaRPr>
          </a:p>
        </p:txBody>
      </p:sp>
      <p:sp>
        <p:nvSpPr>
          <p:cNvPr id="245" name="Google Shape;245;p28"/>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29"/>
          <p:cNvSpPr txBox="1"/>
          <p:nvPr/>
        </p:nvSpPr>
        <p:spPr>
          <a:xfrm>
            <a:off x="824100" y="255850"/>
            <a:ext cx="3202500" cy="2520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 sz="1200">
                <a:solidFill>
                  <a:srgbClr val="070707"/>
                </a:solidFill>
                <a:latin typeface="Times New Roman"/>
                <a:ea typeface="Times New Roman"/>
                <a:cs typeface="Times New Roman"/>
                <a:sym typeface="Times New Roman"/>
              </a:rPr>
              <a:t>Dynamics of Curriculum</a:t>
            </a:r>
            <a:endParaRPr b="1" sz="1200">
              <a:latin typeface="Times New Roman"/>
              <a:ea typeface="Times New Roman"/>
              <a:cs typeface="Times New Roman"/>
              <a:sym typeface="Times New Roman"/>
            </a:endParaRPr>
          </a:p>
        </p:txBody>
      </p:sp>
      <p:sp>
        <p:nvSpPr>
          <p:cNvPr id="251" name="Google Shape;251;p29"/>
          <p:cNvSpPr txBox="1"/>
          <p:nvPr/>
        </p:nvSpPr>
        <p:spPr>
          <a:xfrm>
            <a:off x="99375" y="636300"/>
            <a:ext cx="4365300" cy="42528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The student as a learner.</a:t>
            </a:r>
            <a:endParaRPr sz="1200">
              <a:latin typeface="Times New Roman"/>
              <a:ea typeface="Times New Roman"/>
              <a:cs typeface="Times New Roman"/>
              <a:sym typeface="Times New Roman"/>
            </a:endParaRPr>
          </a:p>
          <a:p>
            <a:pPr indent="0" lvl="0" marL="914400" rtl="0" algn="l">
              <a:lnSpc>
                <a:spcPct val="150000"/>
              </a:lnSpc>
              <a:spcBef>
                <a:spcPts val="0"/>
              </a:spcBef>
              <a:spcAft>
                <a:spcPts val="0"/>
              </a:spcAft>
              <a:buNone/>
            </a:pPr>
            <a:r>
              <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The contemporary life outside the school (society)</a:t>
            </a:r>
            <a:endParaRPr sz="1200">
              <a:latin typeface="Times New Roman"/>
              <a:ea typeface="Times New Roman"/>
              <a:cs typeface="Times New Roman"/>
              <a:sym typeface="Times New Roman"/>
            </a:endParaRPr>
          </a:p>
          <a:p>
            <a:pPr indent="0" lvl="0" marL="914400" rtl="0" algn="l">
              <a:lnSpc>
                <a:spcPct val="150000"/>
              </a:lnSpc>
              <a:spcBef>
                <a:spcPts val="0"/>
              </a:spcBef>
              <a:spcAft>
                <a:spcPts val="0"/>
              </a:spcAft>
              <a:buNone/>
            </a:pPr>
            <a:r>
              <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Opinion of </a:t>
            </a:r>
            <a:r>
              <a:rPr lang="en" sz="1200">
                <a:latin typeface="Times New Roman"/>
                <a:ea typeface="Times New Roman"/>
                <a:cs typeface="Times New Roman"/>
                <a:sym typeface="Times New Roman"/>
              </a:rPr>
              <a:t>specialist</a:t>
            </a:r>
            <a:r>
              <a:rPr lang="en" sz="1200">
                <a:latin typeface="Times New Roman"/>
                <a:ea typeface="Times New Roman"/>
                <a:cs typeface="Times New Roman"/>
                <a:sym typeface="Times New Roman"/>
              </a:rPr>
              <a:t> in the various subjects.</a:t>
            </a:r>
            <a:endParaRPr sz="1200">
              <a:latin typeface="Times New Roman"/>
              <a:ea typeface="Times New Roman"/>
              <a:cs typeface="Times New Roman"/>
              <a:sym typeface="Times New Roman"/>
            </a:endParaRPr>
          </a:p>
          <a:p>
            <a:pPr indent="0" lvl="0" marL="914400" rtl="0" algn="l">
              <a:lnSpc>
                <a:spcPct val="150000"/>
              </a:lnSpc>
              <a:spcBef>
                <a:spcPts val="0"/>
              </a:spcBef>
              <a:spcAft>
                <a:spcPts val="0"/>
              </a:spcAft>
              <a:buNone/>
            </a:pPr>
            <a:r>
              <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Consistent, highly important objectives</a:t>
            </a:r>
            <a:endParaRPr sz="1200">
              <a:latin typeface="Times New Roman"/>
              <a:ea typeface="Times New Roman"/>
              <a:cs typeface="Times New Roman"/>
              <a:sym typeface="Times New Roman"/>
            </a:endParaRPr>
          </a:p>
          <a:p>
            <a:pPr indent="0" lvl="0" marL="914400" rtl="0" algn="l">
              <a:lnSpc>
                <a:spcPct val="150000"/>
              </a:lnSpc>
              <a:spcBef>
                <a:spcPts val="0"/>
              </a:spcBef>
              <a:spcAft>
                <a:spcPts val="0"/>
              </a:spcAft>
              <a:buNone/>
            </a:pPr>
            <a:r>
              <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Be in line with the educational philosophy goals, aims and objectives.</a:t>
            </a:r>
            <a:endParaRPr sz="1200">
              <a:latin typeface="Times New Roman"/>
              <a:ea typeface="Times New Roman"/>
              <a:cs typeface="Times New Roman"/>
              <a:sym typeface="Times New Roman"/>
            </a:endParaRPr>
          </a:p>
          <a:p>
            <a:pPr indent="0" lvl="0" marL="914400" rtl="0" algn="l">
              <a:lnSpc>
                <a:spcPct val="150000"/>
              </a:lnSpc>
              <a:spcBef>
                <a:spcPts val="0"/>
              </a:spcBef>
              <a:spcAft>
                <a:spcPts val="0"/>
              </a:spcAft>
              <a:buNone/>
            </a:pPr>
            <a:r>
              <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Psychology</a:t>
            </a:r>
            <a:r>
              <a:rPr lang="en" sz="1200">
                <a:latin typeface="Times New Roman"/>
                <a:ea typeface="Times New Roman"/>
                <a:cs typeface="Times New Roman"/>
                <a:sym typeface="Times New Roman"/>
              </a:rPr>
              <a:t> of the learner and learning.</a:t>
            </a:r>
            <a:endParaRPr sz="1200">
              <a:latin typeface="Times New Roman"/>
              <a:ea typeface="Times New Roman"/>
              <a:cs typeface="Times New Roman"/>
              <a:sym typeface="Times New Roman"/>
            </a:endParaRPr>
          </a:p>
          <a:p>
            <a:pPr indent="0" lvl="0" marL="914400" rtl="0" algn="l">
              <a:lnSpc>
                <a:spcPct val="150000"/>
              </a:lnSpc>
              <a:spcBef>
                <a:spcPts val="0"/>
              </a:spcBef>
              <a:spcAft>
                <a:spcPts val="0"/>
              </a:spcAft>
              <a:buNone/>
            </a:pPr>
            <a:r>
              <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Specified precisely to indicate what is supposed to be learner, to enable accurate assessment.</a:t>
            </a:r>
            <a:endParaRPr sz="1200">
              <a:latin typeface="Times New Roman"/>
              <a:ea typeface="Times New Roman"/>
              <a:cs typeface="Times New Roman"/>
              <a:sym typeface="Times New Roman"/>
            </a:endParaRPr>
          </a:p>
        </p:txBody>
      </p:sp>
      <p:sp>
        <p:nvSpPr>
          <p:cNvPr id="252" name="Google Shape;252;p29"/>
          <p:cNvSpPr txBox="1"/>
          <p:nvPr/>
        </p:nvSpPr>
        <p:spPr>
          <a:xfrm>
            <a:off x="4676875" y="402150"/>
            <a:ext cx="4467000" cy="46440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lang="en" sz="1200">
                <a:solidFill>
                  <a:srgbClr val="FFFFFF"/>
                </a:solidFill>
                <a:latin typeface="Times New Roman"/>
                <a:ea typeface="Times New Roman"/>
                <a:cs typeface="Times New Roman"/>
                <a:sym typeface="Times New Roman"/>
              </a:rPr>
              <a:t>8.	Specified the changes to be brought about in the students to show evidence of objectives.</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lang="en" sz="1200">
                <a:solidFill>
                  <a:srgbClr val="FFFFFF"/>
                </a:solidFill>
                <a:latin typeface="Times New Roman"/>
                <a:ea typeface="Times New Roman"/>
                <a:cs typeface="Times New Roman"/>
                <a:sym typeface="Times New Roman"/>
              </a:rPr>
              <a:t>9.	Determine the contents on </a:t>
            </a:r>
            <a:r>
              <a:rPr lang="en" sz="1200">
                <a:solidFill>
                  <a:srgbClr val="FFFFFF"/>
                </a:solidFill>
                <a:latin typeface="Times New Roman"/>
                <a:ea typeface="Times New Roman"/>
                <a:cs typeface="Times New Roman"/>
                <a:sym typeface="Times New Roman"/>
              </a:rPr>
              <a:t>subject</a:t>
            </a:r>
            <a:r>
              <a:rPr lang="en" sz="1200">
                <a:solidFill>
                  <a:srgbClr val="FFFFFF"/>
                </a:solidFill>
                <a:latin typeface="Times New Roman"/>
                <a:ea typeface="Times New Roman"/>
                <a:cs typeface="Times New Roman"/>
                <a:sym typeface="Times New Roman"/>
              </a:rPr>
              <a:t> matter and learning experiences that </a:t>
            </a:r>
            <a:r>
              <a:rPr lang="en" sz="1200">
                <a:solidFill>
                  <a:srgbClr val="FFFFFF"/>
                </a:solidFill>
                <a:latin typeface="Times New Roman"/>
                <a:ea typeface="Times New Roman"/>
                <a:cs typeface="Times New Roman"/>
                <a:sym typeface="Times New Roman"/>
              </a:rPr>
              <a:t>might</a:t>
            </a:r>
            <a:r>
              <a:rPr lang="en" sz="1200">
                <a:solidFill>
                  <a:srgbClr val="FFFFFF"/>
                </a:solidFill>
                <a:latin typeface="Times New Roman"/>
                <a:ea typeface="Times New Roman"/>
                <a:cs typeface="Times New Roman"/>
                <a:sym typeface="Times New Roman"/>
              </a:rPr>
              <a:t> lead to the attainment of the stated objectives.</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lang="en" sz="1200">
                <a:solidFill>
                  <a:srgbClr val="FFFFFF"/>
                </a:solidFill>
                <a:latin typeface="Times New Roman"/>
                <a:ea typeface="Times New Roman"/>
                <a:cs typeface="Times New Roman"/>
                <a:sym typeface="Times New Roman"/>
              </a:rPr>
              <a:t>10.	It should be relevant, adequate.</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lang="en" sz="1200">
                <a:solidFill>
                  <a:srgbClr val="FFFFFF"/>
                </a:solidFill>
                <a:latin typeface="Times New Roman"/>
                <a:ea typeface="Times New Roman"/>
                <a:cs typeface="Times New Roman"/>
                <a:sym typeface="Times New Roman"/>
              </a:rPr>
              <a:t>11.	Balanced in term of breadth and depth.</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lang="en" sz="1200">
                <a:solidFill>
                  <a:srgbClr val="FFFFFF"/>
                </a:solidFill>
                <a:latin typeface="Times New Roman"/>
                <a:ea typeface="Times New Roman"/>
                <a:cs typeface="Times New Roman"/>
                <a:sym typeface="Times New Roman"/>
              </a:rPr>
              <a:t>12.	Methods - Principles of </a:t>
            </a:r>
            <a:r>
              <a:rPr lang="en" sz="1200">
                <a:solidFill>
                  <a:srgbClr val="FFFFFF"/>
                </a:solidFill>
                <a:latin typeface="Times New Roman"/>
                <a:ea typeface="Times New Roman"/>
                <a:cs typeface="Times New Roman"/>
                <a:sym typeface="Times New Roman"/>
              </a:rPr>
              <a:t>continuity</a:t>
            </a:r>
            <a:r>
              <a:rPr lang="en" sz="1200">
                <a:solidFill>
                  <a:srgbClr val="FFFFFF"/>
                </a:solidFill>
                <a:latin typeface="Times New Roman"/>
                <a:ea typeface="Times New Roman"/>
                <a:cs typeface="Times New Roman"/>
                <a:sym typeface="Times New Roman"/>
              </a:rPr>
              <a:t>, sequence and integration.</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lang="en" sz="1200">
                <a:solidFill>
                  <a:srgbClr val="FFFFFF"/>
                </a:solidFill>
                <a:latin typeface="Times New Roman"/>
                <a:ea typeface="Times New Roman"/>
                <a:cs typeface="Times New Roman"/>
                <a:sym typeface="Times New Roman"/>
              </a:rPr>
              <a:t>13.	Evaluation - it involves an appraisal of the students actual behaviours.</a:t>
            </a:r>
            <a:endParaRPr sz="1200">
              <a:solidFill>
                <a:srgbClr val="FFFFFF"/>
              </a:solidFill>
              <a:latin typeface="Times New Roman"/>
              <a:ea typeface="Times New Roman"/>
              <a:cs typeface="Times New Roman"/>
              <a:sym typeface="Times New Roman"/>
            </a:endParaRPr>
          </a:p>
        </p:txBody>
      </p:sp>
      <p:sp>
        <p:nvSpPr>
          <p:cNvPr id="253" name="Google Shape;253;p29"/>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30"/>
          <p:cNvSpPr/>
          <p:nvPr/>
        </p:nvSpPr>
        <p:spPr>
          <a:xfrm>
            <a:off x="740025" y="1217075"/>
            <a:ext cx="2864400" cy="2772900"/>
          </a:xfrm>
          <a:prstGeom prst="ellipse">
            <a:avLst/>
          </a:prstGeom>
          <a:noFill/>
          <a:ln cap="flat" cmpd="sng" w="28575">
            <a:solidFill>
              <a:srgbClr val="155B54"/>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 name="Google Shape;259;p30"/>
          <p:cNvSpPr txBox="1"/>
          <p:nvPr/>
        </p:nvSpPr>
        <p:spPr>
          <a:xfrm>
            <a:off x="740025" y="154375"/>
            <a:ext cx="3202500" cy="2733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2800"/>
              <a:buFont typeface="Arial"/>
              <a:buNone/>
            </a:pPr>
            <a:r>
              <a:rPr b="1" lang="en" sz="1200">
                <a:solidFill>
                  <a:srgbClr val="070707"/>
                </a:solidFill>
                <a:latin typeface="Times New Roman"/>
                <a:ea typeface="Times New Roman"/>
                <a:cs typeface="Times New Roman"/>
                <a:sym typeface="Times New Roman"/>
              </a:rPr>
              <a:t>Hilda </a:t>
            </a:r>
            <a:r>
              <a:rPr b="1" lang="en" sz="1200">
                <a:solidFill>
                  <a:srgbClr val="070707"/>
                </a:solidFill>
                <a:latin typeface="Times New Roman"/>
                <a:ea typeface="Times New Roman"/>
                <a:cs typeface="Times New Roman"/>
                <a:sym typeface="Times New Roman"/>
              </a:rPr>
              <a:t>Taba's</a:t>
            </a:r>
            <a:r>
              <a:rPr b="1" lang="en" sz="1200">
                <a:solidFill>
                  <a:srgbClr val="070707"/>
                </a:solidFill>
                <a:latin typeface="Times New Roman"/>
                <a:ea typeface="Times New Roman"/>
                <a:cs typeface="Times New Roman"/>
                <a:sym typeface="Times New Roman"/>
              </a:rPr>
              <a:t> </a:t>
            </a:r>
            <a:r>
              <a:rPr b="1" lang="en" sz="1200">
                <a:solidFill>
                  <a:srgbClr val="070707"/>
                </a:solidFill>
                <a:latin typeface="Times New Roman"/>
                <a:ea typeface="Times New Roman"/>
                <a:cs typeface="Times New Roman"/>
                <a:sym typeface="Times New Roman"/>
              </a:rPr>
              <a:t>Grassroots</a:t>
            </a:r>
            <a:r>
              <a:rPr b="1" lang="en" sz="1200">
                <a:solidFill>
                  <a:srgbClr val="070707"/>
                </a:solidFill>
                <a:latin typeface="Times New Roman"/>
                <a:ea typeface="Times New Roman"/>
                <a:cs typeface="Times New Roman"/>
                <a:sym typeface="Times New Roman"/>
              </a:rPr>
              <a:t> model</a:t>
            </a:r>
            <a:endParaRPr b="1" sz="1200">
              <a:latin typeface="Times New Roman"/>
              <a:ea typeface="Times New Roman"/>
              <a:cs typeface="Times New Roman"/>
              <a:sym typeface="Times New Roman"/>
            </a:endParaRPr>
          </a:p>
        </p:txBody>
      </p:sp>
      <p:sp>
        <p:nvSpPr>
          <p:cNvPr id="260" name="Google Shape;260;p30"/>
          <p:cNvSpPr txBox="1"/>
          <p:nvPr/>
        </p:nvSpPr>
        <p:spPr>
          <a:xfrm>
            <a:off x="4622050" y="718625"/>
            <a:ext cx="4460400" cy="41274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b="1" lang="en" sz="1200">
                <a:solidFill>
                  <a:srgbClr val="FFFFFF"/>
                </a:solidFill>
                <a:latin typeface="Times New Roman"/>
                <a:ea typeface="Times New Roman"/>
                <a:cs typeface="Times New Roman"/>
                <a:sym typeface="Times New Roman"/>
              </a:rPr>
              <a:t>Diagnosis of needs:</a:t>
            </a:r>
            <a:r>
              <a:rPr lang="en" sz="1200">
                <a:solidFill>
                  <a:srgbClr val="FFFFFF"/>
                </a:solidFill>
                <a:latin typeface="Times New Roman"/>
                <a:ea typeface="Times New Roman"/>
                <a:cs typeface="Times New Roman"/>
                <a:sym typeface="Times New Roman"/>
              </a:rPr>
              <a:t> The teacher / curriculum design starts the process by identifying the needs pf the students forwhom the curriculum is to be panel.</a:t>
            </a:r>
            <a:endParaRPr sz="1200">
              <a:solidFill>
                <a:srgbClr val="FFFFFF"/>
              </a:solidFill>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Formulative of objective : after hey teacher has identified needs that required attention, he or she specialis objectives to be acccomplished.</a:t>
            </a:r>
            <a:endParaRPr sz="1200">
              <a:solidFill>
                <a:srgbClr val="FFFFFF"/>
              </a:solidFill>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eriod"/>
            </a:pPr>
            <a:r>
              <a:rPr lang="en" sz="1200">
                <a:solidFill>
                  <a:srgbClr val="FFFFFF"/>
                </a:solidFill>
                <a:latin typeface="Times New Roman"/>
                <a:ea typeface="Times New Roman"/>
                <a:cs typeface="Times New Roman"/>
                <a:sym typeface="Times New Roman"/>
              </a:rPr>
              <a:t>Selection of the content: the objective selected or created suggest to the subject content of the curriculum.</a:t>
            </a:r>
            <a:endParaRPr sz="1200">
              <a:solidFill>
                <a:srgbClr val="FFFFFF"/>
              </a:solidFill>
              <a:latin typeface="Times New Roman"/>
              <a:ea typeface="Times New Roman"/>
              <a:cs typeface="Times New Roman"/>
              <a:sym typeface="Times New Roman"/>
            </a:endParaRPr>
          </a:p>
        </p:txBody>
      </p:sp>
      <p:sp>
        <p:nvSpPr>
          <p:cNvPr id="261" name="Google Shape;261;p30"/>
          <p:cNvSpPr/>
          <p:nvPr/>
        </p:nvSpPr>
        <p:spPr>
          <a:xfrm>
            <a:off x="1714500" y="994825"/>
            <a:ext cx="1079400" cy="465600"/>
          </a:xfrm>
          <a:prstGeom prst="rect">
            <a:avLst/>
          </a:prstGeom>
          <a:gradFill>
            <a:gsLst>
              <a:gs pos="0">
                <a:srgbClr val="00AB97"/>
              </a:gs>
              <a:gs pos="100000">
                <a:srgbClr val="022622"/>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p30"/>
          <p:cNvSpPr/>
          <p:nvPr/>
        </p:nvSpPr>
        <p:spPr>
          <a:xfrm>
            <a:off x="311150" y="1581125"/>
            <a:ext cx="1079400" cy="465600"/>
          </a:xfrm>
          <a:prstGeom prst="rect">
            <a:avLst/>
          </a:prstGeom>
          <a:gradFill>
            <a:gsLst>
              <a:gs pos="0">
                <a:srgbClr val="00AB97"/>
              </a:gs>
              <a:gs pos="100000">
                <a:srgbClr val="022622"/>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30"/>
          <p:cNvSpPr/>
          <p:nvPr/>
        </p:nvSpPr>
        <p:spPr>
          <a:xfrm>
            <a:off x="205325" y="2643700"/>
            <a:ext cx="1079400" cy="465600"/>
          </a:xfrm>
          <a:prstGeom prst="rect">
            <a:avLst/>
          </a:prstGeom>
          <a:gradFill>
            <a:gsLst>
              <a:gs pos="0">
                <a:srgbClr val="00AB97"/>
              </a:gs>
              <a:gs pos="100000">
                <a:srgbClr val="022622"/>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30"/>
          <p:cNvSpPr/>
          <p:nvPr/>
        </p:nvSpPr>
        <p:spPr>
          <a:xfrm>
            <a:off x="740025" y="3706275"/>
            <a:ext cx="1079400" cy="465600"/>
          </a:xfrm>
          <a:prstGeom prst="rect">
            <a:avLst/>
          </a:prstGeom>
          <a:gradFill>
            <a:gsLst>
              <a:gs pos="0">
                <a:srgbClr val="00AB97"/>
              </a:gs>
              <a:gs pos="100000">
                <a:srgbClr val="022622"/>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30"/>
          <p:cNvSpPr/>
          <p:nvPr/>
        </p:nvSpPr>
        <p:spPr>
          <a:xfrm>
            <a:off x="2525150" y="3706275"/>
            <a:ext cx="1079400" cy="465600"/>
          </a:xfrm>
          <a:prstGeom prst="rect">
            <a:avLst/>
          </a:prstGeom>
          <a:gradFill>
            <a:gsLst>
              <a:gs pos="0">
                <a:srgbClr val="00AB97"/>
              </a:gs>
              <a:gs pos="100000">
                <a:srgbClr val="022622"/>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30"/>
          <p:cNvSpPr/>
          <p:nvPr/>
        </p:nvSpPr>
        <p:spPr>
          <a:xfrm>
            <a:off x="3143250" y="2643700"/>
            <a:ext cx="1079400" cy="465600"/>
          </a:xfrm>
          <a:prstGeom prst="rect">
            <a:avLst/>
          </a:prstGeom>
          <a:gradFill>
            <a:gsLst>
              <a:gs pos="0">
                <a:srgbClr val="00AB97"/>
              </a:gs>
              <a:gs pos="100000">
                <a:srgbClr val="022622"/>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30"/>
          <p:cNvSpPr/>
          <p:nvPr/>
        </p:nvSpPr>
        <p:spPr>
          <a:xfrm>
            <a:off x="3069175" y="1581125"/>
            <a:ext cx="1079400" cy="465600"/>
          </a:xfrm>
          <a:prstGeom prst="rect">
            <a:avLst/>
          </a:prstGeom>
          <a:gradFill>
            <a:gsLst>
              <a:gs pos="0">
                <a:srgbClr val="00AB97"/>
              </a:gs>
              <a:gs pos="100000">
                <a:srgbClr val="022622"/>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30"/>
          <p:cNvSpPr txBox="1"/>
          <p:nvPr/>
        </p:nvSpPr>
        <p:spPr>
          <a:xfrm>
            <a:off x="1739250" y="943850"/>
            <a:ext cx="1079400" cy="5718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solidFill>
                  <a:srgbClr val="FFFFFF"/>
                </a:solidFill>
                <a:latin typeface="Times New Roman"/>
                <a:ea typeface="Times New Roman"/>
                <a:cs typeface="Times New Roman"/>
                <a:sym typeface="Times New Roman"/>
              </a:rPr>
              <a:t>Need </a:t>
            </a:r>
            <a:r>
              <a:rPr b="1" lang="en" sz="1200">
                <a:solidFill>
                  <a:srgbClr val="FFFFFF"/>
                </a:solidFill>
                <a:latin typeface="Times New Roman"/>
                <a:ea typeface="Times New Roman"/>
                <a:cs typeface="Times New Roman"/>
                <a:sym typeface="Times New Roman"/>
              </a:rPr>
              <a:t>Assessment</a:t>
            </a:r>
            <a:endParaRPr b="1" sz="1200">
              <a:solidFill>
                <a:srgbClr val="FFFFFF"/>
              </a:solidFill>
              <a:latin typeface="Times New Roman"/>
              <a:ea typeface="Times New Roman"/>
              <a:cs typeface="Times New Roman"/>
              <a:sym typeface="Times New Roman"/>
            </a:endParaRPr>
          </a:p>
        </p:txBody>
      </p:sp>
      <p:sp>
        <p:nvSpPr>
          <p:cNvPr id="269" name="Google Shape;269;p30"/>
          <p:cNvSpPr txBox="1"/>
          <p:nvPr/>
        </p:nvSpPr>
        <p:spPr>
          <a:xfrm>
            <a:off x="311150" y="1551125"/>
            <a:ext cx="1079400" cy="5718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solidFill>
                  <a:srgbClr val="FFFFFF"/>
                </a:solidFill>
                <a:latin typeface="Times New Roman"/>
                <a:ea typeface="Times New Roman"/>
                <a:cs typeface="Times New Roman"/>
                <a:sym typeface="Times New Roman"/>
              </a:rPr>
              <a:t>Protocol        Amendment</a:t>
            </a:r>
            <a:endParaRPr b="1" sz="1200">
              <a:solidFill>
                <a:srgbClr val="FFFFFF"/>
              </a:solidFill>
              <a:latin typeface="Times New Roman"/>
              <a:ea typeface="Times New Roman"/>
              <a:cs typeface="Times New Roman"/>
              <a:sym typeface="Times New Roman"/>
            </a:endParaRPr>
          </a:p>
        </p:txBody>
      </p:sp>
      <p:sp>
        <p:nvSpPr>
          <p:cNvPr id="270" name="Google Shape;270;p30"/>
          <p:cNvSpPr txBox="1"/>
          <p:nvPr/>
        </p:nvSpPr>
        <p:spPr>
          <a:xfrm>
            <a:off x="205325" y="2688100"/>
            <a:ext cx="1079400" cy="5718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solidFill>
                  <a:srgbClr val="FFFFFF"/>
                </a:solidFill>
                <a:latin typeface="Times New Roman"/>
                <a:ea typeface="Times New Roman"/>
                <a:cs typeface="Times New Roman"/>
                <a:sym typeface="Times New Roman"/>
              </a:rPr>
              <a:t>Evaluating</a:t>
            </a:r>
            <a:endParaRPr b="1" sz="1200">
              <a:solidFill>
                <a:srgbClr val="FFFFFF"/>
              </a:solidFill>
              <a:latin typeface="Times New Roman"/>
              <a:ea typeface="Times New Roman"/>
              <a:cs typeface="Times New Roman"/>
              <a:sym typeface="Times New Roman"/>
            </a:endParaRPr>
          </a:p>
        </p:txBody>
      </p:sp>
      <p:sp>
        <p:nvSpPr>
          <p:cNvPr id="271" name="Google Shape;271;p30"/>
          <p:cNvSpPr txBox="1"/>
          <p:nvPr/>
        </p:nvSpPr>
        <p:spPr>
          <a:xfrm>
            <a:off x="740025" y="3630075"/>
            <a:ext cx="1079400" cy="5718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solidFill>
                  <a:srgbClr val="FFFFFF"/>
                </a:solidFill>
                <a:latin typeface="Times New Roman"/>
                <a:ea typeface="Times New Roman"/>
                <a:cs typeface="Times New Roman"/>
                <a:sym typeface="Times New Roman"/>
              </a:rPr>
              <a:t>Pilot testing</a:t>
            </a:r>
            <a:endParaRPr b="1" sz="1200">
              <a:solidFill>
                <a:srgbClr val="FFFFFF"/>
              </a:solidFill>
              <a:latin typeface="Times New Roman"/>
              <a:ea typeface="Times New Roman"/>
              <a:cs typeface="Times New Roman"/>
              <a:sym typeface="Times New Roman"/>
            </a:endParaRPr>
          </a:p>
        </p:txBody>
      </p:sp>
      <p:sp>
        <p:nvSpPr>
          <p:cNvPr id="272" name="Google Shape;272;p30"/>
          <p:cNvSpPr txBox="1"/>
          <p:nvPr/>
        </p:nvSpPr>
        <p:spPr>
          <a:xfrm>
            <a:off x="2520500" y="3653175"/>
            <a:ext cx="1079400" cy="5718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solidFill>
                  <a:srgbClr val="FFFFFF"/>
                </a:solidFill>
                <a:latin typeface="Times New Roman"/>
                <a:ea typeface="Times New Roman"/>
                <a:cs typeface="Times New Roman"/>
                <a:sym typeface="Times New Roman"/>
              </a:rPr>
              <a:t>Organising content</a:t>
            </a:r>
            <a:endParaRPr b="1" sz="1200">
              <a:solidFill>
                <a:srgbClr val="FFFFFF"/>
              </a:solidFill>
              <a:latin typeface="Times New Roman"/>
              <a:ea typeface="Times New Roman"/>
              <a:cs typeface="Times New Roman"/>
              <a:sym typeface="Times New Roman"/>
            </a:endParaRPr>
          </a:p>
        </p:txBody>
      </p:sp>
      <p:sp>
        <p:nvSpPr>
          <p:cNvPr id="273" name="Google Shape;273;p30"/>
          <p:cNvSpPr txBox="1"/>
          <p:nvPr/>
        </p:nvSpPr>
        <p:spPr>
          <a:xfrm>
            <a:off x="3067050" y="2564050"/>
            <a:ext cx="1079400" cy="5718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solidFill>
                  <a:srgbClr val="FFFFFF"/>
                </a:solidFill>
                <a:latin typeface="Times New Roman"/>
                <a:ea typeface="Times New Roman"/>
                <a:cs typeface="Times New Roman"/>
                <a:sym typeface="Times New Roman"/>
              </a:rPr>
              <a:t>Selecting content</a:t>
            </a:r>
            <a:endParaRPr b="1" sz="1200">
              <a:solidFill>
                <a:srgbClr val="FFFFFF"/>
              </a:solidFill>
              <a:latin typeface="Times New Roman"/>
              <a:ea typeface="Times New Roman"/>
              <a:cs typeface="Times New Roman"/>
              <a:sym typeface="Times New Roman"/>
            </a:endParaRPr>
          </a:p>
        </p:txBody>
      </p:sp>
      <p:sp>
        <p:nvSpPr>
          <p:cNvPr id="274" name="Google Shape;274;p30"/>
          <p:cNvSpPr txBox="1"/>
          <p:nvPr/>
        </p:nvSpPr>
        <p:spPr>
          <a:xfrm>
            <a:off x="3145375" y="1551125"/>
            <a:ext cx="1079400" cy="5718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solidFill>
                  <a:srgbClr val="FFFFFF"/>
                </a:solidFill>
                <a:latin typeface="Times New Roman"/>
                <a:ea typeface="Times New Roman"/>
                <a:cs typeface="Times New Roman"/>
                <a:sym typeface="Times New Roman"/>
              </a:rPr>
              <a:t>Formulative</a:t>
            </a:r>
            <a:r>
              <a:rPr b="1" lang="en" sz="1200">
                <a:solidFill>
                  <a:srgbClr val="FFFFFF"/>
                </a:solidFill>
                <a:latin typeface="Times New Roman"/>
                <a:ea typeface="Times New Roman"/>
                <a:cs typeface="Times New Roman"/>
                <a:sym typeface="Times New Roman"/>
              </a:rPr>
              <a:t> </a:t>
            </a:r>
            <a:r>
              <a:rPr b="1" lang="en" sz="1200">
                <a:solidFill>
                  <a:srgbClr val="FFFFFF"/>
                </a:solidFill>
                <a:latin typeface="Times New Roman"/>
                <a:ea typeface="Times New Roman"/>
                <a:cs typeface="Times New Roman"/>
                <a:sym typeface="Times New Roman"/>
              </a:rPr>
              <a:t>specific</a:t>
            </a:r>
            <a:r>
              <a:rPr b="1" lang="en" sz="1200">
                <a:solidFill>
                  <a:srgbClr val="FFFFFF"/>
                </a:solidFill>
                <a:latin typeface="Times New Roman"/>
                <a:ea typeface="Times New Roman"/>
                <a:cs typeface="Times New Roman"/>
                <a:sym typeface="Times New Roman"/>
              </a:rPr>
              <a:t> objectives</a:t>
            </a:r>
            <a:endParaRPr b="1" sz="1200">
              <a:solidFill>
                <a:srgbClr val="FFFFFF"/>
              </a:solidFill>
              <a:latin typeface="Times New Roman"/>
              <a:ea typeface="Times New Roman"/>
              <a:cs typeface="Times New Roman"/>
              <a:sym typeface="Times New Roman"/>
            </a:endParaRPr>
          </a:p>
        </p:txBody>
      </p:sp>
      <p:sp>
        <p:nvSpPr>
          <p:cNvPr id="275" name="Google Shape;275;p30"/>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p31"/>
          <p:cNvSpPr txBox="1"/>
          <p:nvPr/>
        </p:nvSpPr>
        <p:spPr>
          <a:xfrm>
            <a:off x="740025" y="154375"/>
            <a:ext cx="3202500" cy="2733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2800"/>
              <a:buFont typeface="Arial"/>
              <a:buNone/>
            </a:pPr>
            <a:r>
              <a:rPr b="1" lang="en" sz="1200">
                <a:solidFill>
                  <a:srgbClr val="070707"/>
                </a:solidFill>
                <a:latin typeface="Times New Roman"/>
                <a:ea typeface="Times New Roman"/>
                <a:cs typeface="Times New Roman"/>
                <a:sym typeface="Times New Roman"/>
              </a:rPr>
              <a:t>Hilda Taba's Grassroots model</a:t>
            </a:r>
            <a:endParaRPr b="1" sz="1200">
              <a:latin typeface="Times New Roman"/>
              <a:ea typeface="Times New Roman"/>
              <a:cs typeface="Times New Roman"/>
              <a:sym typeface="Times New Roman"/>
            </a:endParaRPr>
          </a:p>
        </p:txBody>
      </p:sp>
      <p:sp>
        <p:nvSpPr>
          <p:cNvPr id="281" name="Google Shape;281;p31"/>
          <p:cNvSpPr txBox="1"/>
          <p:nvPr/>
        </p:nvSpPr>
        <p:spPr>
          <a:xfrm>
            <a:off x="4556600" y="1188525"/>
            <a:ext cx="4460400" cy="41274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b="1" lang="en" sz="1200">
                <a:solidFill>
                  <a:srgbClr val="FFFFFF"/>
                </a:solidFill>
                <a:latin typeface="Times New Roman"/>
                <a:ea typeface="Times New Roman"/>
                <a:cs typeface="Times New Roman"/>
                <a:sym typeface="Times New Roman"/>
              </a:rPr>
              <a:t>6.	Organisation of learning activities</a:t>
            </a:r>
            <a:r>
              <a:rPr b="1" lang="en" sz="1200">
                <a:solidFill>
                  <a:srgbClr val="FFFFFF"/>
                </a:solidFill>
                <a:latin typeface="Times New Roman"/>
                <a:ea typeface="Times New Roman"/>
                <a:cs typeface="Times New Roman"/>
                <a:sym typeface="Times New Roman"/>
              </a:rPr>
              <a:t>:</a:t>
            </a:r>
            <a:r>
              <a:rPr lang="en" sz="1200">
                <a:solidFill>
                  <a:srgbClr val="FFFFFF"/>
                </a:solidFill>
                <a:latin typeface="Times New Roman"/>
                <a:ea typeface="Times New Roman"/>
                <a:cs typeface="Times New Roman"/>
                <a:sym typeface="Times New Roman"/>
              </a:rPr>
              <a:t>  just as content must be sequence and organised .so must the learning activities.</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b="1" lang="en" sz="1200">
                <a:solidFill>
                  <a:srgbClr val="FFFFFF"/>
                </a:solidFill>
                <a:latin typeface="Times New Roman"/>
                <a:ea typeface="Times New Roman"/>
                <a:cs typeface="Times New Roman"/>
                <a:sym typeface="Times New Roman"/>
              </a:rPr>
              <a:t>7.	Evaluation : </a:t>
            </a:r>
            <a:r>
              <a:rPr lang="en" sz="1200">
                <a:solidFill>
                  <a:srgbClr val="FFFFFF"/>
                </a:solidFill>
                <a:latin typeface="Times New Roman"/>
                <a:ea typeface="Times New Roman"/>
                <a:cs typeface="Times New Roman"/>
                <a:sym typeface="Times New Roman"/>
              </a:rPr>
              <a:t>The curriculum planner must determine ust what objectives have been accomplished. Evaluation procedures need to be </a:t>
            </a:r>
            <a:r>
              <a:rPr lang="en" sz="1200">
                <a:solidFill>
                  <a:srgbClr val="FFFFFF"/>
                </a:solidFill>
                <a:latin typeface="Times New Roman"/>
                <a:ea typeface="Times New Roman"/>
                <a:cs typeface="Times New Roman"/>
                <a:sym typeface="Times New Roman"/>
              </a:rPr>
              <a:t>considered</a:t>
            </a:r>
            <a:r>
              <a:rPr lang="en" sz="1200">
                <a:solidFill>
                  <a:srgbClr val="FFFFFF"/>
                </a:solidFill>
                <a:latin typeface="Times New Roman"/>
                <a:ea typeface="Times New Roman"/>
                <a:cs typeface="Times New Roman"/>
                <a:sym typeface="Times New Roman"/>
              </a:rPr>
              <a:t> by the students and the teacher.</a:t>
            </a:r>
            <a:endParaRPr sz="1200">
              <a:solidFill>
                <a:srgbClr val="FFFFFF"/>
              </a:solidFill>
              <a:latin typeface="Times New Roman"/>
              <a:ea typeface="Times New Roman"/>
              <a:cs typeface="Times New Roman"/>
              <a:sym typeface="Times New Roman"/>
            </a:endParaRPr>
          </a:p>
        </p:txBody>
      </p:sp>
      <p:sp>
        <p:nvSpPr>
          <p:cNvPr id="282" name="Google Shape;282;p31"/>
          <p:cNvSpPr txBox="1"/>
          <p:nvPr/>
        </p:nvSpPr>
        <p:spPr>
          <a:xfrm>
            <a:off x="79675" y="1252025"/>
            <a:ext cx="4460400" cy="41274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b="1" lang="en" sz="1200">
                <a:latin typeface="Times New Roman"/>
                <a:ea typeface="Times New Roman"/>
                <a:cs typeface="Times New Roman"/>
                <a:sym typeface="Times New Roman"/>
              </a:rPr>
              <a:t>4.	Organisation of content </a:t>
            </a:r>
            <a:r>
              <a:rPr b="1" lang="en" sz="1200">
                <a:latin typeface="Times New Roman"/>
                <a:ea typeface="Times New Roman"/>
                <a:cs typeface="Times New Roman"/>
                <a:sym typeface="Times New Roman"/>
              </a:rPr>
              <a:t>:</a:t>
            </a:r>
            <a:r>
              <a:rPr lang="en" sz="1200">
                <a:latin typeface="Times New Roman"/>
                <a:ea typeface="Times New Roman"/>
                <a:cs typeface="Times New Roman"/>
                <a:sym typeface="Times New Roman"/>
              </a:rPr>
              <a:t> A </a:t>
            </a:r>
            <a:r>
              <a:rPr lang="en" sz="1200">
                <a:latin typeface="Times New Roman"/>
                <a:ea typeface="Times New Roman"/>
                <a:cs typeface="Times New Roman"/>
                <a:sym typeface="Times New Roman"/>
              </a:rPr>
              <a:t>teacher</a:t>
            </a:r>
            <a:r>
              <a:rPr lang="en" sz="1200">
                <a:latin typeface="Times New Roman"/>
                <a:ea typeface="Times New Roman"/>
                <a:cs typeface="Times New Roman"/>
                <a:sym typeface="Times New Roman"/>
              </a:rPr>
              <a:t> </a:t>
            </a:r>
            <a:r>
              <a:rPr lang="en" sz="1200">
                <a:latin typeface="Times New Roman"/>
                <a:ea typeface="Times New Roman"/>
                <a:cs typeface="Times New Roman"/>
                <a:sym typeface="Times New Roman"/>
              </a:rPr>
              <a:t>cannot</a:t>
            </a:r>
            <a:r>
              <a:rPr lang="en" sz="1200">
                <a:latin typeface="Times New Roman"/>
                <a:ea typeface="Times New Roman"/>
                <a:cs typeface="Times New Roman"/>
                <a:sym typeface="Times New Roman"/>
              </a:rPr>
              <a:t> just select content but also match , organize it in same type of sequence taking into consideration the maturity of the </a:t>
            </a:r>
            <a:r>
              <a:rPr lang="en" sz="1200">
                <a:latin typeface="Times New Roman"/>
                <a:ea typeface="Times New Roman"/>
                <a:cs typeface="Times New Roman"/>
                <a:sym typeface="Times New Roman"/>
              </a:rPr>
              <a:t>learners</a:t>
            </a:r>
            <a:r>
              <a:rPr lang="en" sz="1200">
                <a:latin typeface="Times New Roman"/>
                <a:ea typeface="Times New Roman"/>
                <a:cs typeface="Times New Roman"/>
                <a:sym typeface="Times New Roman"/>
              </a:rPr>
              <a:t>, their academic achievement and their interests.</a:t>
            </a:r>
            <a:endParaRPr sz="1200">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b="1" lang="en" sz="1200">
                <a:latin typeface="Times New Roman"/>
                <a:ea typeface="Times New Roman"/>
                <a:cs typeface="Times New Roman"/>
                <a:sym typeface="Times New Roman"/>
              </a:rPr>
              <a:t>5.	Selection of learning Experience</a:t>
            </a:r>
            <a:r>
              <a:rPr lang="en" sz="1200">
                <a:latin typeface="Times New Roman"/>
                <a:ea typeface="Times New Roman"/>
                <a:cs typeface="Times New Roman"/>
                <a:sym typeface="Times New Roman"/>
              </a:rPr>
              <a:t>: content must be presented to pupils or pupils must engage in an </a:t>
            </a:r>
            <a:r>
              <a:rPr lang="en" sz="1200">
                <a:latin typeface="Times New Roman"/>
                <a:ea typeface="Times New Roman"/>
                <a:cs typeface="Times New Roman"/>
                <a:sym typeface="Times New Roman"/>
              </a:rPr>
              <a:t>interaction</a:t>
            </a:r>
            <a:r>
              <a:rPr lang="en" sz="1200">
                <a:latin typeface="Times New Roman"/>
                <a:ea typeface="Times New Roman"/>
                <a:cs typeface="Times New Roman"/>
                <a:sym typeface="Times New Roman"/>
              </a:rPr>
              <a:t> with content.</a:t>
            </a:r>
            <a:endParaRPr sz="1200">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latin typeface="Times New Roman"/>
              <a:ea typeface="Times New Roman"/>
              <a:cs typeface="Times New Roman"/>
              <a:sym typeface="Times New Roman"/>
            </a:endParaRPr>
          </a:p>
        </p:txBody>
      </p:sp>
      <p:sp>
        <p:nvSpPr>
          <p:cNvPr id="283" name="Google Shape;283;p31"/>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4"/>
          <p:cNvSpPr txBox="1"/>
          <p:nvPr>
            <p:ph type="title"/>
          </p:nvPr>
        </p:nvSpPr>
        <p:spPr>
          <a:xfrm>
            <a:off x="1698000" y="2218200"/>
            <a:ext cx="1149900" cy="410400"/>
          </a:xfrm>
          <a:prstGeom prst="rect">
            <a:avLst/>
          </a:prstGeom>
          <a:solidFill>
            <a:srgbClr val="90DDD6"/>
          </a:solidFill>
        </p:spPr>
        <p:txBody>
          <a:bodyPr anchorCtr="0" anchor="ctr" bIns="91425" lIns="91425" spcFirstLastPara="1" rIns="91425" wrap="square" tIns="91425">
            <a:noAutofit/>
          </a:bodyPr>
          <a:lstStyle/>
          <a:p>
            <a:pPr indent="0" lvl="0" marL="0" rtl="0" algn="ctr">
              <a:spcBef>
                <a:spcPts val="0"/>
              </a:spcBef>
              <a:spcAft>
                <a:spcPts val="0"/>
              </a:spcAft>
              <a:buNone/>
            </a:pPr>
            <a:r>
              <a:rPr b="1" lang="en" sz="1800">
                <a:solidFill>
                  <a:srgbClr val="000000"/>
                </a:solidFill>
              </a:rPr>
              <a:t>Synopsis</a:t>
            </a:r>
            <a:endParaRPr b="1" sz="1800">
              <a:solidFill>
                <a:srgbClr val="000000"/>
              </a:solidFill>
            </a:endParaRPr>
          </a:p>
        </p:txBody>
      </p:sp>
      <p:sp>
        <p:nvSpPr>
          <p:cNvPr id="67" name="Google Shape;67;p14"/>
          <p:cNvSpPr txBox="1"/>
          <p:nvPr/>
        </p:nvSpPr>
        <p:spPr>
          <a:xfrm>
            <a:off x="4866100" y="455550"/>
            <a:ext cx="3964800" cy="39357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Introduction</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Need for curriculum development</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Principles of curriculum : 13 Principles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Stages of curriculum development</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Types of </a:t>
            </a:r>
            <a:r>
              <a:rPr lang="en" sz="1200">
                <a:solidFill>
                  <a:srgbClr val="FFFFFF"/>
                </a:solidFill>
                <a:latin typeface="Times New Roman"/>
                <a:ea typeface="Times New Roman"/>
                <a:cs typeface="Times New Roman"/>
                <a:sym typeface="Times New Roman"/>
              </a:rPr>
              <a:t>curriculum</a:t>
            </a:r>
            <a:endParaRPr sz="1200">
              <a:solidFill>
                <a:srgbClr val="FFFFFF"/>
              </a:solidFill>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rPr lang="en" sz="1200">
                <a:solidFill>
                  <a:srgbClr val="FFFFFF"/>
                </a:solidFill>
                <a:latin typeface="Times New Roman"/>
                <a:ea typeface="Times New Roman"/>
                <a:cs typeface="Times New Roman"/>
                <a:sym typeface="Times New Roman"/>
              </a:rPr>
              <a:t>                         </a:t>
            </a:r>
            <a:r>
              <a:rPr lang="en" sz="1200">
                <a:solidFill>
                  <a:srgbClr val="CCCCCC"/>
                </a:solidFill>
                <a:latin typeface="Times New Roman"/>
                <a:ea typeface="Times New Roman"/>
                <a:cs typeface="Times New Roman"/>
                <a:sym typeface="Times New Roman"/>
              </a:rPr>
              <a:t>  Subject</a:t>
            </a:r>
            <a:endParaRPr sz="1200">
              <a:solidFill>
                <a:srgbClr val="CCCCCC"/>
              </a:solidFill>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rPr lang="en" sz="1200">
                <a:solidFill>
                  <a:srgbClr val="CCCCCC"/>
                </a:solidFill>
                <a:latin typeface="Times New Roman"/>
                <a:ea typeface="Times New Roman"/>
                <a:cs typeface="Times New Roman"/>
                <a:sym typeface="Times New Roman"/>
              </a:rPr>
              <a:t>                           </a:t>
            </a:r>
            <a:r>
              <a:rPr lang="en" sz="1200">
                <a:solidFill>
                  <a:srgbClr val="CCCCCC"/>
                </a:solidFill>
                <a:latin typeface="Times New Roman"/>
                <a:ea typeface="Times New Roman"/>
                <a:cs typeface="Times New Roman"/>
                <a:sym typeface="Times New Roman"/>
              </a:rPr>
              <a:t>Learner</a:t>
            </a:r>
            <a:endParaRPr sz="1200">
              <a:solidFill>
                <a:srgbClr val="CCCCCC"/>
              </a:solidFill>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rPr lang="en" sz="1200">
                <a:solidFill>
                  <a:srgbClr val="CCCCCC"/>
                </a:solidFill>
                <a:latin typeface="Times New Roman"/>
                <a:ea typeface="Times New Roman"/>
                <a:cs typeface="Times New Roman"/>
                <a:sym typeface="Times New Roman"/>
              </a:rPr>
              <a:t>          </a:t>
            </a:r>
            <a:r>
              <a:rPr lang="en" sz="1200">
                <a:solidFill>
                  <a:srgbClr val="CCCCCC"/>
                </a:solidFill>
                <a:latin typeface="Times New Roman"/>
                <a:ea typeface="Times New Roman"/>
                <a:cs typeface="Times New Roman"/>
                <a:sym typeface="Times New Roman"/>
              </a:rPr>
              <a:t>                 Problem</a:t>
            </a:r>
            <a:endParaRPr sz="1200">
              <a:solidFill>
                <a:srgbClr val="CCCCCC"/>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Reconstruction design</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Models of curriculum development</a:t>
            </a:r>
            <a:endParaRPr sz="1200">
              <a:solidFill>
                <a:srgbClr val="FFFFFF"/>
              </a:solidFill>
              <a:latin typeface="Times New Roman"/>
              <a:ea typeface="Times New Roman"/>
              <a:cs typeface="Times New Roman"/>
              <a:sym typeface="Times New Roman"/>
            </a:endParaRPr>
          </a:p>
          <a:p>
            <a:pPr indent="0" lvl="0" marL="1371600" rtl="0" algn="l">
              <a:lnSpc>
                <a:spcPct val="150000"/>
              </a:lnSpc>
              <a:spcBef>
                <a:spcPts val="0"/>
              </a:spcBef>
              <a:spcAft>
                <a:spcPts val="0"/>
              </a:spcAft>
              <a:buNone/>
            </a:pPr>
            <a:r>
              <a:rPr lang="en" sz="1200">
                <a:solidFill>
                  <a:srgbClr val="D9D9D9"/>
                </a:solidFill>
                <a:latin typeface="Times New Roman"/>
                <a:ea typeface="Times New Roman"/>
                <a:cs typeface="Times New Roman"/>
                <a:sym typeface="Times New Roman"/>
              </a:rPr>
              <a:t>Tyler's</a:t>
            </a:r>
            <a:r>
              <a:rPr lang="en" sz="1200">
                <a:solidFill>
                  <a:srgbClr val="D9D9D9"/>
                </a:solidFill>
                <a:latin typeface="Times New Roman"/>
                <a:ea typeface="Times New Roman"/>
                <a:cs typeface="Times New Roman"/>
                <a:sym typeface="Times New Roman"/>
              </a:rPr>
              <a:t> curriculum inquiry model</a:t>
            </a:r>
            <a:endParaRPr sz="1200">
              <a:solidFill>
                <a:srgbClr val="D9D9D9"/>
              </a:solidFill>
              <a:latin typeface="Times New Roman"/>
              <a:ea typeface="Times New Roman"/>
              <a:cs typeface="Times New Roman"/>
              <a:sym typeface="Times New Roman"/>
            </a:endParaRPr>
          </a:p>
          <a:p>
            <a:pPr indent="0" lvl="0" marL="1371600" rtl="0" algn="l">
              <a:lnSpc>
                <a:spcPct val="150000"/>
              </a:lnSpc>
              <a:spcBef>
                <a:spcPts val="0"/>
              </a:spcBef>
              <a:spcAft>
                <a:spcPts val="0"/>
              </a:spcAft>
              <a:buNone/>
            </a:pPr>
            <a:r>
              <a:rPr lang="en" sz="1200">
                <a:solidFill>
                  <a:srgbClr val="D9D9D9"/>
                </a:solidFill>
                <a:latin typeface="Times New Roman"/>
                <a:ea typeface="Times New Roman"/>
                <a:cs typeface="Times New Roman"/>
                <a:sym typeface="Times New Roman"/>
              </a:rPr>
              <a:t>Taba </a:t>
            </a:r>
            <a:r>
              <a:rPr lang="en" sz="1200">
                <a:solidFill>
                  <a:srgbClr val="D9D9D9"/>
                </a:solidFill>
                <a:latin typeface="Times New Roman"/>
                <a:ea typeface="Times New Roman"/>
                <a:cs typeface="Times New Roman"/>
                <a:sym typeface="Times New Roman"/>
              </a:rPr>
              <a:t>grassroots</a:t>
            </a:r>
            <a:r>
              <a:rPr lang="en" sz="1200">
                <a:solidFill>
                  <a:srgbClr val="D9D9D9"/>
                </a:solidFill>
                <a:latin typeface="Times New Roman"/>
                <a:ea typeface="Times New Roman"/>
                <a:cs typeface="Times New Roman"/>
                <a:sym typeface="Times New Roman"/>
              </a:rPr>
              <a:t> rationale model</a:t>
            </a:r>
            <a:endParaRPr sz="1200">
              <a:solidFill>
                <a:srgbClr val="D9D9D9"/>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Conclusion</a:t>
            </a:r>
            <a:endParaRPr sz="1200">
              <a:solidFill>
                <a:srgbClr val="FFFFFF"/>
              </a:solidFill>
              <a:latin typeface="Times New Roman"/>
              <a:ea typeface="Times New Roman"/>
              <a:cs typeface="Times New Roman"/>
              <a:sym typeface="Times New Roman"/>
            </a:endParaRPr>
          </a:p>
          <a:p>
            <a:pPr indent="0" lvl="0" marL="0" rtl="0" algn="l">
              <a:lnSpc>
                <a:spcPct val="14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p:txBody>
      </p:sp>
      <p:sp>
        <p:nvSpPr>
          <p:cNvPr id="68" name="Google Shape;68;p14"/>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sp>
        <p:nvSpPr>
          <p:cNvPr id="288" name="Google Shape;288;p32"/>
          <p:cNvSpPr txBox="1"/>
          <p:nvPr>
            <p:ph type="title"/>
          </p:nvPr>
        </p:nvSpPr>
        <p:spPr>
          <a:xfrm>
            <a:off x="943375" y="2111200"/>
            <a:ext cx="2233800" cy="5139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3000">
                <a:solidFill>
                  <a:schemeClr val="dk2"/>
                </a:solidFill>
              </a:rPr>
              <a:t>Conclusion</a:t>
            </a:r>
            <a:endParaRPr sz="3000">
              <a:solidFill>
                <a:schemeClr val="dk2"/>
              </a:solidFill>
            </a:endParaRPr>
          </a:p>
        </p:txBody>
      </p:sp>
      <p:sp>
        <p:nvSpPr>
          <p:cNvPr id="289" name="Google Shape;289;p32"/>
          <p:cNvSpPr txBox="1"/>
          <p:nvPr/>
        </p:nvSpPr>
        <p:spPr>
          <a:xfrm>
            <a:off x="4567250" y="1682750"/>
            <a:ext cx="4500600" cy="1492200"/>
          </a:xfrm>
          <a:prstGeom prst="rect">
            <a:avLst/>
          </a:prstGeom>
          <a:noFill/>
          <a:ln>
            <a:noFill/>
          </a:ln>
        </p:spPr>
        <p:txBody>
          <a:bodyPr anchorCtr="0" anchor="t" bIns="91425" lIns="91425" spcFirstLastPara="1" rIns="91425" wrap="square" tIns="91425">
            <a:noAutofit/>
          </a:bodyPr>
          <a:lstStyle/>
          <a:p>
            <a:pPr indent="0" lvl="0" marL="457200" rtl="0" algn="l">
              <a:lnSpc>
                <a:spcPct val="150000"/>
              </a:lnSpc>
              <a:spcBef>
                <a:spcPts val="1100"/>
              </a:spcBef>
              <a:spcAft>
                <a:spcPts val="0"/>
              </a:spcAft>
              <a:buNone/>
            </a:pPr>
            <a:r>
              <a:rPr lang="en" sz="1200">
                <a:solidFill>
                  <a:srgbClr val="FFFFFF"/>
                </a:solidFill>
                <a:latin typeface="Times New Roman"/>
                <a:ea typeface="Times New Roman"/>
                <a:cs typeface="Times New Roman"/>
                <a:sym typeface="Times New Roman"/>
              </a:rPr>
              <a:t>The curriculum development thus focus on the emerging needs of the students in their present lives. This </a:t>
            </a:r>
            <a:r>
              <a:rPr lang="en" sz="1200">
                <a:solidFill>
                  <a:srgbClr val="FFFFFF"/>
                </a:solidFill>
                <a:latin typeface="Times New Roman"/>
                <a:ea typeface="Times New Roman"/>
                <a:cs typeface="Times New Roman"/>
                <a:sym typeface="Times New Roman"/>
              </a:rPr>
              <a:t>approach</a:t>
            </a:r>
            <a:r>
              <a:rPr lang="en" sz="1200">
                <a:solidFill>
                  <a:srgbClr val="FFFFFF"/>
                </a:solidFill>
                <a:latin typeface="Times New Roman"/>
                <a:ea typeface="Times New Roman"/>
                <a:cs typeface="Times New Roman"/>
                <a:sym typeface="Times New Roman"/>
              </a:rPr>
              <a:t> prepares the student to face the present rather </a:t>
            </a:r>
            <a:r>
              <a:rPr lang="en" sz="1200">
                <a:solidFill>
                  <a:srgbClr val="FFFFFF"/>
                </a:solidFill>
                <a:latin typeface="Times New Roman"/>
                <a:ea typeface="Times New Roman"/>
                <a:cs typeface="Times New Roman"/>
                <a:sym typeface="Times New Roman"/>
              </a:rPr>
              <a:t>than</a:t>
            </a:r>
            <a:r>
              <a:rPr lang="en" sz="1200">
                <a:solidFill>
                  <a:srgbClr val="FFFFFF"/>
                </a:solidFill>
                <a:latin typeface="Times New Roman"/>
                <a:ea typeface="Times New Roman"/>
                <a:cs typeface="Times New Roman"/>
                <a:sym typeface="Times New Roman"/>
              </a:rPr>
              <a:t> the future . on the whole the issues should relate to the developmental </a:t>
            </a:r>
            <a:r>
              <a:rPr lang="en" sz="1200">
                <a:solidFill>
                  <a:srgbClr val="FFFFFF"/>
                </a:solidFill>
                <a:latin typeface="Times New Roman"/>
                <a:ea typeface="Times New Roman"/>
                <a:cs typeface="Times New Roman"/>
                <a:sym typeface="Times New Roman"/>
              </a:rPr>
              <a:t>stages</a:t>
            </a:r>
            <a:r>
              <a:rPr lang="en" sz="1200">
                <a:solidFill>
                  <a:srgbClr val="FFFFFF"/>
                </a:solidFill>
                <a:latin typeface="Times New Roman"/>
                <a:ea typeface="Times New Roman"/>
                <a:cs typeface="Times New Roman"/>
                <a:sym typeface="Times New Roman"/>
              </a:rPr>
              <a:t> of the students.</a:t>
            </a:r>
            <a:endParaRPr sz="1200">
              <a:solidFill>
                <a:srgbClr val="FFFFFF"/>
              </a:solidFill>
              <a:latin typeface="Times New Roman"/>
              <a:ea typeface="Times New Roman"/>
              <a:cs typeface="Times New Roman"/>
              <a:sym typeface="Times New Roman"/>
            </a:endParaRPr>
          </a:p>
          <a:p>
            <a:pPr indent="0" lvl="0" marL="0" rtl="0" algn="l">
              <a:lnSpc>
                <a:spcPct val="115000"/>
              </a:lnSpc>
              <a:spcBef>
                <a:spcPts val="1100"/>
              </a:spcBef>
              <a:spcAft>
                <a:spcPts val="0"/>
              </a:spcAft>
              <a:buNone/>
            </a:pPr>
            <a:r>
              <a:t/>
            </a:r>
            <a:endParaRPr sz="1200">
              <a:solidFill>
                <a:srgbClr val="FFFFFF"/>
              </a:solidFill>
              <a:latin typeface="Times New Roman"/>
              <a:ea typeface="Times New Roman"/>
              <a:cs typeface="Times New Roman"/>
              <a:sym typeface="Times New Roman"/>
            </a:endParaRPr>
          </a:p>
          <a:p>
            <a:pPr indent="0" lvl="0" marL="457200" rtl="0" algn="l">
              <a:lnSpc>
                <a:spcPct val="115000"/>
              </a:lnSpc>
              <a:spcBef>
                <a:spcPts val="1100"/>
              </a:spcBef>
              <a:spcAft>
                <a:spcPts val="0"/>
              </a:spcAft>
              <a:buNone/>
            </a:pPr>
            <a:r>
              <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1600"/>
              </a:spcAft>
              <a:buNone/>
            </a:pPr>
            <a:r>
              <a:t/>
            </a:r>
            <a:endParaRPr sz="1200">
              <a:solidFill>
                <a:srgbClr val="FFFFFF"/>
              </a:solidFill>
              <a:latin typeface="Times New Roman"/>
              <a:ea typeface="Times New Roman"/>
              <a:cs typeface="Times New Roman"/>
              <a:sym typeface="Times New Roman"/>
            </a:endParaRPr>
          </a:p>
        </p:txBody>
      </p:sp>
      <p:sp>
        <p:nvSpPr>
          <p:cNvPr id="290" name="Google Shape;290;p32"/>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p33"/>
          <p:cNvSpPr txBox="1"/>
          <p:nvPr>
            <p:ph type="title"/>
          </p:nvPr>
        </p:nvSpPr>
        <p:spPr>
          <a:xfrm>
            <a:off x="578075" y="454225"/>
            <a:ext cx="3165300" cy="613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sz="1700"/>
              <a:t>Suggestive Readings</a:t>
            </a:r>
            <a:endParaRPr b="1" sz="1700"/>
          </a:p>
          <a:p>
            <a:pPr indent="0" lvl="0" marL="0" rtl="0" algn="l">
              <a:spcBef>
                <a:spcPts val="0"/>
              </a:spcBef>
              <a:spcAft>
                <a:spcPts val="0"/>
              </a:spcAft>
              <a:buNone/>
            </a:pPr>
            <a:r>
              <a:t/>
            </a:r>
            <a:endParaRPr b="1" sz="3300"/>
          </a:p>
          <a:p>
            <a:pPr indent="0" lvl="0" marL="0" rtl="0" algn="l">
              <a:spcBef>
                <a:spcPts val="0"/>
              </a:spcBef>
              <a:spcAft>
                <a:spcPts val="0"/>
              </a:spcAft>
              <a:buNone/>
            </a:pPr>
            <a:r>
              <a:t/>
            </a:r>
            <a:endParaRPr b="1" sz="3300"/>
          </a:p>
        </p:txBody>
      </p:sp>
      <p:sp>
        <p:nvSpPr>
          <p:cNvPr id="296" name="Google Shape;296;p33"/>
          <p:cNvSpPr txBox="1"/>
          <p:nvPr>
            <p:ph idx="1" type="body"/>
          </p:nvPr>
        </p:nvSpPr>
        <p:spPr>
          <a:xfrm>
            <a:off x="578075" y="1644075"/>
            <a:ext cx="7197300" cy="2433900"/>
          </a:xfrm>
          <a:prstGeom prst="rect">
            <a:avLst/>
          </a:prstGeom>
        </p:spPr>
        <p:txBody>
          <a:bodyPr anchorCtr="0" anchor="t" bIns="91425" lIns="91425" spcFirstLastPara="1" rIns="91425" wrap="square" tIns="91425">
            <a:noAutofit/>
          </a:bodyPr>
          <a:lstStyle/>
          <a:p>
            <a:pPr indent="0" lvl="0" marL="457200" rtl="0" algn="l">
              <a:lnSpc>
                <a:spcPct val="150000"/>
              </a:lnSpc>
              <a:spcBef>
                <a:spcPts val="0"/>
              </a:spcBef>
              <a:spcAft>
                <a:spcPts val="0"/>
              </a:spcAft>
              <a:buNone/>
            </a:pPr>
            <a:r>
              <a:t/>
            </a:r>
            <a:endParaRPr i="1" sz="1200"/>
          </a:p>
          <a:p>
            <a:pPr indent="-304800" lvl="0" marL="457200" rtl="0" algn="l">
              <a:lnSpc>
                <a:spcPct val="150000"/>
              </a:lnSpc>
              <a:spcBef>
                <a:spcPts val="1600"/>
              </a:spcBef>
              <a:spcAft>
                <a:spcPts val="0"/>
              </a:spcAft>
              <a:buClr>
                <a:srgbClr val="000000"/>
              </a:buClr>
              <a:buSzPts val="1200"/>
              <a:buChar char="●"/>
            </a:pPr>
            <a:r>
              <a:rPr i="1" lang="en" sz="1200" u="sng">
                <a:solidFill>
                  <a:schemeClr val="hlink"/>
                </a:solidFill>
                <a:hlinkClick r:id="rId3"/>
              </a:rPr>
              <a:t>Bobbitt. F. (1918) , The </a:t>
            </a:r>
            <a:r>
              <a:rPr i="1" lang="en" sz="1200" u="sng">
                <a:solidFill>
                  <a:schemeClr val="hlink"/>
                </a:solidFill>
                <a:hlinkClick r:id="rId4"/>
              </a:rPr>
              <a:t>curriculum</a:t>
            </a:r>
            <a:r>
              <a:rPr i="1" lang="en" sz="1200" u="sng">
                <a:solidFill>
                  <a:schemeClr val="hlink"/>
                </a:solidFill>
                <a:hlinkClick r:id="rId5"/>
              </a:rPr>
              <a:t>. Boston: Houghton Mifflin.</a:t>
            </a:r>
            <a:endParaRPr i="1" sz="1200"/>
          </a:p>
          <a:p>
            <a:pPr indent="-304800" lvl="0" marL="457200" rtl="0" algn="l">
              <a:lnSpc>
                <a:spcPct val="150000"/>
              </a:lnSpc>
              <a:spcBef>
                <a:spcPts val="0"/>
              </a:spcBef>
              <a:spcAft>
                <a:spcPts val="0"/>
              </a:spcAft>
              <a:buClr>
                <a:srgbClr val="000000"/>
              </a:buClr>
              <a:buSzPts val="1200"/>
              <a:buChar char="●"/>
            </a:pPr>
            <a:r>
              <a:rPr i="1" lang="en" sz="1200" u="sng">
                <a:solidFill>
                  <a:schemeClr val="hlink"/>
                </a:solidFill>
                <a:hlinkClick r:id="rId6"/>
              </a:rPr>
              <a:t>McDonald, E.S. (2010) </a:t>
            </a:r>
            <a:r>
              <a:rPr i="1" lang="en" sz="1200" u="sng">
                <a:solidFill>
                  <a:schemeClr val="hlink"/>
                </a:solidFill>
                <a:hlinkClick r:id="rId7"/>
              </a:rPr>
              <a:t>A Quick</a:t>
            </a:r>
            <a:r>
              <a:rPr i="1" lang="en" sz="1200" u="sng">
                <a:solidFill>
                  <a:schemeClr val="hlink"/>
                </a:solidFill>
                <a:hlinkClick r:id="rId8"/>
              </a:rPr>
              <a:t> look into the middle school bri. Principal, 89(3), 46-47</a:t>
            </a:r>
            <a:endParaRPr i="1" sz="1200"/>
          </a:p>
          <a:p>
            <a:pPr indent="-304800" lvl="0" marL="457200" rtl="0" algn="l">
              <a:lnSpc>
                <a:spcPct val="150000"/>
              </a:lnSpc>
              <a:spcBef>
                <a:spcPts val="0"/>
              </a:spcBef>
              <a:spcAft>
                <a:spcPts val="0"/>
              </a:spcAft>
              <a:buClr>
                <a:srgbClr val="000000"/>
              </a:buClr>
              <a:buSzPts val="1200"/>
              <a:buChar char="●"/>
            </a:pPr>
            <a:r>
              <a:rPr i="1" lang="en" sz="1200" u="sng">
                <a:solidFill>
                  <a:schemeClr val="hlink"/>
                </a:solidFill>
                <a:hlinkClick r:id="rId9"/>
              </a:rPr>
              <a:t>Wolk, S, (2010), what should students read? Phi Delta Kappan , 91(7), 8-16.</a:t>
            </a:r>
            <a:endParaRPr i="1" sz="1200"/>
          </a:p>
        </p:txBody>
      </p:sp>
      <p:pic>
        <p:nvPicPr>
          <p:cNvPr id="297" name="Google Shape;297;p33" title="beethovens_silence.mp3">
            <a:hlinkClick r:id="rId10"/>
          </p:cNvPr>
          <p:cNvPicPr preferRelativeResize="0"/>
          <p:nvPr/>
        </p:nvPicPr>
        <p:blipFill>
          <a:blip r:embed="rId11">
            <a:alphaModFix/>
          </a:blip>
          <a:stretch>
            <a:fillRect/>
          </a:stretch>
        </p:blipFill>
        <p:spPr>
          <a:xfrm>
            <a:off x="8575500" y="4715725"/>
            <a:ext cx="230125" cy="230125"/>
          </a:xfrm>
          <a:prstGeom prst="rect">
            <a:avLst/>
          </a:prstGeom>
          <a:noFill/>
          <a:ln>
            <a:noFill/>
          </a:ln>
        </p:spPr>
      </p:pic>
      <p:sp>
        <p:nvSpPr>
          <p:cNvPr id="298" name="Google Shape;298;p33"/>
          <p:cNvSpPr txBox="1"/>
          <p:nvPr/>
        </p:nvSpPr>
        <p:spPr>
          <a:xfrm>
            <a:off x="2398025" y="48105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5"/>
          <p:cNvSpPr txBox="1"/>
          <p:nvPr/>
        </p:nvSpPr>
        <p:spPr>
          <a:xfrm>
            <a:off x="665300" y="1018625"/>
            <a:ext cx="3202500" cy="407700"/>
          </a:xfrm>
          <a:prstGeom prst="rect">
            <a:avLst/>
          </a:prstGeom>
          <a:solidFill>
            <a:srgbClr val="90DDD6"/>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700">
                <a:latin typeface="Old Standard TT"/>
                <a:ea typeface="Old Standard TT"/>
                <a:cs typeface="Old Standard TT"/>
                <a:sym typeface="Old Standard TT"/>
              </a:rPr>
              <a:t>Learning Objectives </a:t>
            </a:r>
            <a:endParaRPr b="1" sz="1700">
              <a:latin typeface="Old Standard TT"/>
              <a:ea typeface="Old Standard TT"/>
              <a:cs typeface="Old Standard TT"/>
              <a:sym typeface="Old Standard TT"/>
            </a:endParaRPr>
          </a:p>
        </p:txBody>
      </p:sp>
      <p:sp>
        <p:nvSpPr>
          <p:cNvPr id="74" name="Google Shape;74;p15"/>
          <p:cNvSpPr txBox="1"/>
          <p:nvPr/>
        </p:nvSpPr>
        <p:spPr>
          <a:xfrm>
            <a:off x="665300" y="3105150"/>
            <a:ext cx="3202500" cy="407700"/>
          </a:xfrm>
          <a:prstGeom prst="rect">
            <a:avLst/>
          </a:prstGeom>
          <a:solidFill>
            <a:srgbClr val="90DDD6"/>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700">
                <a:latin typeface="Old Standard TT"/>
                <a:ea typeface="Old Standard TT"/>
                <a:cs typeface="Old Standard TT"/>
                <a:sym typeface="Old Standard TT"/>
              </a:rPr>
              <a:t>Learning Outcomes</a:t>
            </a:r>
            <a:endParaRPr b="1" sz="1700">
              <a:latin typeface="Old Standard TT"/>
              <a:ea typeface="Old Standard TT"/>
              <a:cs typeface="Old Standard TT"/>
              <a:sym typeface="Old Standard TT"/>
            </a:endParaRPr>
          </a:p>
        </p:txBody>
      </p:sp>
      <p:sp>
        <p:nvSpPr>
          <p:cNvPr id="75" name="Google Shape;75;p15"/>
          <p:cNvSpPr txBox="1"/>
          <p:nvPr/>
        </p:nvSpPr>
        <p:spPr>
          <a:xfrm>
            <a:off x="4572300" y="564050"/>
            <a:ext cx="4572000" cy="16755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To improve education quality special efforts are needed to align the intended curriculum.</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To improve the quality and relevance of the curriculum</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To improve the quality and linkage to teaching , learning and assessment </a:t>
            </a:r>
            <a:r>
              <a:rPr lang="en" sz="1200">
                <a:solidFill>
                  <a:srgbClr val="FFFFFF"/>
                </a:solidFill>
                <a:latin typeface="Times New Roman"/>
                <a:ea typeface="Times New Roman"/>
                <a:cs typeface="Times New Roman"/>
                <a:sym typeface="Times New Roman"/>
              </a:rPr>
              <a:t>process</a:t>
            </a:r>
            <a:r>
              <a:rPr lang="en" sz="1200">
                <a:solidFill>
                  <a:srgbClr val="FFFFFF"/>
                </a:solidFill>
                <a:latin typeface="Times New Roman"/>
                <a:ea typeface="Times New Roman"/>
                <a:cs typeface="Times New Roman"/>
                <a:sym typeface="Times New Roman"/>
              </a:rPr>
              <a:t> (IBE-UNESCO)</a:t>
            </a:r>
            <a:endParaRPr sz="1200">
              <a:solidFill>
                <a:srgbClr val="FFFFFF"/>
              </a:solidFill>
              <a:latin typeface="Times New Roman"/>
              <a:ea typeface="Times New Roman"/>
              <a:cs typeface="Times New Roman"/>
              <a:sym typeface="Times New Roman"/>
            </a:endParaRPr>
          </a:p>
        </p:txBody>
      </p:sp>
      <p:sp>
        <p:nvSpPr>
          <p:cNvPr id="76" name="Google Shape;76;p15"/>
          <p:cNvSpPr txBox="1"/>
          <p:nvPr/>
        </p:nvSpPr>
        <p:spPr>
          <a:xfrm>
            <a:off x="4572300" y="2790625"/>
            <a:ext cx="4572000" cy="14991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Emphasized the usage methods of curriculum and assessment.</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Implements the quality to the students need.</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Characterizes the principles of the curriculum.</a:t>
            </a:r>
            <a:endParaRPr sz="1200">
              <a:solidFill>
                <a:srgbClr val="FFFFFF"/>
              </a:solidFill>
              <a:latin typeface="Times New Roman"/>
              <a:ea typeface="Times New Roman"/>
              <a:cs typeface="Times New Roman"/>
              <a:sym typeface="Times New Roman"/>
            </a:endParaRPr>
          </a:p>
          <a:p>
            <a:pPr indent="0" lvl="0" marL="457200" rtl="0" algn="l">
              <a:spcBef>
                <a:spcPts val="0"/>
              </a:spcBef>
              <a:spcAft>
                <a:spcPts val="0"/>
              </a:spcAft>
              <a:buNone/>
            </a:pPr>
            <a:r>
              <a:t/>
            </a:r>
            <a:endParaRPr sz="1200">
              <a:solidFill>
                <a:srgbClr val="FFFFFF"/>
              </a:solidFill>
              <a:latin typeface="Times New Roman"/>
              <a:ea typeface="Times New Roman"/>
              <a:cs typeface="Times New Roman"/>
              <a:sym typeface="Times New Roman"/>
            </a:endParaRPr>
          </a:p>
        </p:txBody>
      </p:sp>
      <p:sp>
        <p:nvSpPr>
          <p:cNvPr id="77" name="Google Shape;77;p15"/>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16"/>
          <p:cNvSpPr txBox="1"/>
          <p:nvPr/>
        </p:nvSpPr>
        <p:spPr>
          <a:xfrm>
            <a:off x="670797" y="951469"/>
            <a:ext cx="2158200" cy="430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b="1" sz="1200">
              <a:solidFill>
                <a:srgbClr val="000000"/>
              </a:solidFill>
              <a:latin typeface="Times New Roman"/>
              <a:ea typeface="Times New Roman"/>
              <a:cs typeface="Times New Roman"/>
              <a:sym typeface="Times New Roman"/>
            </a:endParaRPr>
          </a:p>
        </p:txBody>
      </p:sp>
      <p:sp>
        <p:nvSpPr>
          <p:cNvPr id="83" name="Google Shape;83;p16"/>
          <p:cNvSpPr txBox="1"/>
          <p:nvPr/>
        </p:nvSpPr>
        <p:spPr>
          <a:xfrm>
            <a:off x="4757750" y="951475"/>
            <a:ext cx="4200600" cy="3298200"/>
          </a:xfrm>
          <a:prstGeom prst="rect">
            <a:avLst/>
          </a:prstGeom>
          <a:noFill/>
          <a:ln>
            <a:noFill/>
          </a:ln>
        </p:spPr>
        <p:txBody>
          <a:bodyPr anchorCtr="0" anchor="t" bIns="91425" lIns="91425" spcFirstLastPara="1" rIns="91425" wrap="square" tIns="91425">
            <a:noAutofit/>
          </a:bodyPr>
          <a:lstStyle/>
          <a:p>
            <a:pPr indent="0" lvl="0" marL="0" rtl="0" algn="l">
              <a:lnSpc>
                <a:spcPct val="14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304800" lvl="0" marL="457200" rtl="0" algn="l">
              <a:lnSpc>
                <a:spcPct val="14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Innovative and demand-driven curriculum enables a college or university to remain </a:t>
            </a:r>
            <a:r>
              <a:rPr lang="en" sz="1200">
                <a:solidFill>
                  <a:srgbClr val="FFFFFF"/>
                </a:solidFill>
                <a:latin typeface="Times New Roman"/>
                <a:ea typeface="Times New Roman"/>
                <a:cs typeface="Times New Roman"/>
                <a:sym typeface="Times New Roman"/>
              </a:rPr>
              <a:t>relevant</a:t>
            </a:r>
            <a:r>
              <a:rPr lang="en" sz="1200">
                <a:solidFill>
                  <a:srgbClr val="FFFFFF"/>
                </a:solidFill>
                <a:latin typeface="Times New Roman"/>
                <a:ea typeface="Times New Roman"/>
                <a:cs typeface="Times New Roman"/>
                <a:sym typeface="Times New Roman"/>
              </a:rPr>
              <a:t> and to be one step </a:t>
            </a:r>
            <a:r>
              <a:rPr lang="en" sz="1200">
                <a:solidFill>
                  <a:srgbClr val="FFFFFF"/>
                </a:solidFill>
                <a:latin typeface="Times New Roman"/>
                <a:ea typeface="Times New Roman"/>
                <a:cs typeface="Times New Roman"/>
                <a:sym typeface="Times New Roman"/>
              </a:rPr>
              <a:t>ahead</a:t>
            </a:r>
            <a:r>
              <a:rPr lang="en" sz="1200">
                <a:solidFill>
                  <a:srgbClr val="FFFFFF"/>
                </a:solidFill>
                <a:latin typeface="Times New Roman"/>
                <a:ea typeface="Times New Roman"/>
                <a:cs typeface="Times New Roman"/>
                <a:sym typeface="Times New Roman"/>
              </a:rPr>
              <a:t> of its rivals, set trends and lead change in order to survive.</a:t>
            </a:r>
            <a:endParaRPr sz="1200">
              <a:solidFill>
                <a:srgbClr val="FFFFFF"/>
              </a:solidFill>
              <a:latin typeface="Times New Roman"/>
              <a:ea typeface="Times New Roman"/>
              <a:cs typeface="Times New Roman"/>
              <a:sym typeface="Times New Roman"/>
            </a:endParaRPr>
          </a:p>
          <a:p>
            <a:pPr indent="0" lvl="0" marL="0" rtl="0" algn="l">
              <a:lnSpc>
                <a:spcPct val="14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457200" rtl="0" algn="l">
              <a:lnSpc>
                <a:spcPct val="14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457200" rtl="0" algn="l">
              <a:lnSpc>
                <a:spcPct val="14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304800" lvl="0" marL="457200" rtl="0" algn="l">
              <a:lnSpc>
                <a:spcPct val="14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Curriculum development is planning development for schools,    “It involves the techniques and methods for developing, designing, implementing, evaluating and improving the curriculum”. Curriculum development is a continuous process- purposeful activity.</a:t>
            </a:r>
            <a:endParaRPr sz="1200">
              <a:solidFill>
                <a:srgbClr val="FFFFFF"/>
              </a:solidFill>
              <a:latin typeface="Times New Roman"/>
              <a:ea typeface="Times New Roman"/>
              <a:cs typeface="Times New Roman"/>
              <a:sym typeface="Times New Roman"/>
            </a:endParaRPr>
          </a:p>
          <a:p>
            <a:pPr indent="0" lvl="0" marL="0" rtl="0" algn="l">
              <a:lnSpc>
                <a:spcPct val="140000"/>
              </a:lnSpc>
              <a:spcBef>
                <a:spcPts val="0"/>
              </a:spcBef>
              <a:spcAft>
                <a:spcPts val="0"/>
              </a:spcAft>
              <a:buNone/>
            </a:pPr>
            <a:r>
              <a:rPr lang="en" sz="1200">
                <a:solidFill>
                  <a:srgbClr val="FFFFFF"/>
                </a:solidFill>
                <a:latin typeface="Times New Roman"/>
                <a:ea typeface="Times New Roman"/>
                <a:cs typeface="Times New Roman"/>
                <a:sym typeface="Times New Roman"/>
              </a:rPr>
              <a:t> </a:t>
            </a:r>
            <a:endParaRPr sz="1200">
              <a:solidFill>
                <a:srgbClr val="FFFFFF"/>
              </a:solidFill>
              <a:latin typeface="Times New Roman"/>
              <a:ea typeface="Times New Roman"/>
              <a:cs typeface="Times New Roman"/>
              <a:sym typeface="Times New Roman"/>
            </a:endParaRPr>
          </a:p>
        </p:txBody>
      </p:sp>
      <p:sp>
        <p:nvSpPr>
          <p:cNvPr id="84" name="Google Shape;84;p16"/>
          <p:cNvSpPr txBox="1"/>
          <p:nvPr/>
        </p:nvSpPr>
        <p:spPr>
          <a:xfrm>
            <a:off x="691900" y="224750"/>
            <a:ext cx="3202500" cy="407700"/>
          </a:xfrm>
          <a:prstGeom prst="rect">
            <a:avLst/>
          </a:prstGeom>
          <a:solidFill>
            <a:srgbClr val="90DDD6"/>
          </a:solid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 sz="1200">
                <a:solidFill>
                  <a:schemeClr val="dk1"/>
                </a:solidFill>
                <a:latin typeface="Times New Roman"/>
                <a:ea typeface="Times New Roman"/>
                <a:cs typeface="Times New Roman"/>
                <a:sym typeface="Times New Roman"/>
              </a:rPr>
              <a:t>Introduction</a:t>
            </a:r>
            <a:endParaRPr b="1" sz="1700">
              <a:latin typeface="Old Standard TT"/>
              <a:ea typeface="Old Standard TT"/>
              <a:cs typeface="Old Standard TT"/>
              <a:sym typeface="Old Standard TT"/>
            </a:endParaRPr>
          </a:p>
        </p:txBody>
      </p:sp>
      <p:sp>
        <p:nvSpPr>
          <p:cNvPr id="85" name="Google Shape;85;p16"/>
          <p:cNvSpPr txBox="1"/>
          <p:nvPr/>
        </p:nvSpPr>
        <p:spPr>
          <a:xfrm>
            <a:off x="407200" y="1296600"/>
            <a:ext cx="3771900" cy="3182700"/>
          </a:xfrm>
          <a:prstGeom prst="rect">
            <a:avLst/>
          </a:prstGeom>
          <a:noFill/>
          <a:ln>
            <a:noFill/>
          </a:ln>
        </p:spPr>
        <p:txBody>
          <a:bodyPr anchorCtr="0" anchor="t" bIns="91425" lIns="91425" spcFirstLastPara="1" rIns="91425" wrap="square" tIns="91425">
            <a:noAutofit/>
          </a:bodyPr>
          <a:lstStyle/>
          <a:p>
            <a:pPr indent="-304800" lvl="0" marL="457200" rtl="0" algn="l">
              <a:lnSpc>
                <a:spcPct val="140000"/>
              </a:lnSpc>
              <a:spcBef>
                <a:spcPts val="0"/>
              </a:spcBef>
              <a:spcAft>
                <a:spcPts val="0"/>
              </a:spcAft>
              <a:buClr>
                <a:srgbClr val="000000"/>
              </a:buClr>
              <a:buSzPts val="1200"/>
              <a:buFont typeface="Times New Roman"/>
              <a:buChar char="●"/>
            </a:pPr>
            <a:r>
              <a:rPr lang="en" sz="1200">
                <a:latin typeface="Times New Roman"/>
                <a:ea typeface="Times New Roman"/>
                <a:cs typeface="Times New Roman"/>
                <a:sym typeface="Times New Roman"/>
              </a:rPr>
              <a:t>Curriculum development is defined as the process of Selecting, organizing, executing and evaluating the learning experience on the basis pf the needs, abilities and interest of learners and on the basis of the nature of the society and community.</a:t>
            </a:r>
            <a:endParaRPr sz="1200">
              <a:latin typeface="Times New Roman"/>
              <a:ea typeface="Times New Roman"/>
              <a:cs typeface="Times New Roman"/>
              <a:sym typeface="Times New Roman"/>
            </a:endParaRPr>
          </a:p>
          <a:p>
            <a:pPr indent="0" lvl="0" marL="457200" rtl="0" algn="l">
              <a:lnSpc>
                <a:spcPct val="14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40000"/>
              </a:lnSpc>
              <a:spcBef>
                <a:spcPts val="0"/>
              </a:spcBef>
              <a:spcAft>
                <a:spcPts val="0"/>
              </a:spcAft>
              <a:buClr>
                <a:schemeClr val="dk1"/>
              </a:buClr>
              <a:buSzPts val="1100"/>
              <a:buFont typeface="Arial"/>
              <a:buNone/>
            </a:pPr>
            <a:r>
              <a:t/>
            </a:r>
            <a:endParaRPr sz="1200">
              <a:latin typeface="Times New Roman"/>
              <a:ea typeface="Times New Roman"/>
              <a:cs typeface="Times New Roman"/>
              <a:sym typeface="Times New Roman"/>
            </a:endParaRPr>
          </a:p>
          <a:p>
            <a:pPr indent="-304800" lvl="0" marL="457200" rtl="0" algn="l">
              <a:lnSpc>
                <a:spcPct val="140000"/>
              </a:lnSpc>
              <a:spcBef>
                <a:spcPts val="0"/>
              </a:spcBef>
              <a:spcAft>
                <a:spcPts val="0"/>
              </a:spcAft>
              <a:buClr>
                <a:srgbClr val="000000"/>
              </a:buClr>
              <a:buSzPts val="1200"/>
              <a:buFont typeface="Times New Roman"/>
              <a:buChar char="●"/>
            </a:pPr>
            <a:r>
              <a:rPr lang="en" sz="1200">
                <a:latin typeface="Times New Roman"/>
                <a:ea typeface="Times New Roman"/>
                <a:cs typeface="Times New Roman"/>
                <a:sym typeface="Times New Roman"/>
              </a:rPr>
              <a:t>Curriculum development or transformation is one of the critical challenges of any successful institution of higher education.</a:t>
            </a:r>
            <a:endParaRPr sz="1200">
              <a:latin typeface="Times New Roman"/>
              <a:ea typeface="Times New Roman"/>
              <a:cs typeface="Times New Roman"/>
              <a:sym typeface="Times New Roman"/>
            </a:endParaRPr>
          </a:p>
          <a:p>
            <a:pPr indent="0" lvl="0" marL="0" rtl="0" algn="l">
              <a:spcBef>
                <a:spcPts val="0"/>
              </a:spcBef>
              <a:spcAft>
                <a:spcPts val="0"/>
              </a:spcAft>
              <a:buNone/>
            </a:pPr>
            <a:r>
              <a:t/>
            </a:r>
            <a:endParaRPr>
              <a:latin typeface="Old Standard TT"/>
              <a:ea typeface="Old Standard TT"/>
              <a:cs typeface="Old Standard TT"/>
              <a:sym typeface="Old Standard TT"/>
            </a:endParaRPr>
          </a:p>
        </p:txBody>
      </p:sp>
      <p:sp>
        <p:nvSpPr>
          <p:cNvPr id="86" name="Google Shape;86;p16"/>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7"/>
          <p:cNvSpPr txBox="1"/>
          <p:nvPr/>
        </p:nvSpPr>
        <p:spPr>
          <a:xfrm>
            <a:off x="670797" y="951469"/>
            <a:ext cx="2158200" cy="430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b="1" sz="1200">
              <a:solidFill>
                <a:srgbClr val="000000"/>
              </a:solidFill>
              <a:latin typeface="Times New Roman"/>
              <a:ea typeface="Times New Roman"/>
              <a:cs typeface="Times New Roman"/>
              <a:sym typeface="Times New Roman"/>
            </a:endParaRPr>
          </a:p>
        </p:txBody>
      </p:sp>
      <p:sp>
        <p:nvSpPr>
          <p:cNvPr id="92" name="Google Shape;92;p17"/>
          <p:cNvSpPr txBox="1"/>
          <p:nvPr/>
        </p:nvSpPr>
        <p:spPr>
          <a:xfrm>
            <a:off x="4661300" y="171425"/>
            <a:ext cx="4254000" cy="4382400"/>
          </a:xfrm>
          <a:prstGeom prst="rect">
            <a:avLst/>
          </a:prstGeom>
          <a:noFill/>
          <a:ln>
            <a:noFill/>
          </a:ln>
        </p:spPr>
        <p:txBody>
          <a:bodyPr anchorCtr="0" anchor="t" bIns="91425" lIns="91425" spcFirstLastPara="1" rIns="91425" wrap="square" tIns="91425">
            <a:noAutofit/>
          </a:bodyPr>
          <a:lstStyle/>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Education goals are changing</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Needs of both students and the society</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Globalization helps in continuous and comprehensive education</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Innovation is educational technology</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Democracy in education</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Knowledge economy demands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Curriculum planners and also plan for facilitating learning for students.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To create independent thinking and self-reliance</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Evaluation and purposeful activity</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Helps in the selection of learning experience</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It helps in the selection of study matter</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Needed for </a:t>
            </a:r>
            <a:r>
              <a:rPr lang="en" sz="1200">
                <a:solidFill>
                  <a:srgbClr val="FFFFFF"/>
                </a:solidFill>
                <a:latin typeface="Times New Roman"/>
                <a:ea typeface="Times New Roman"/>
                <a:cs typeface="Times New Roman"/>
                <a:sym typeface="Times New Roman"/>
              </a:rPr>
              <a:t>appropriate</a:t>
            </a:r>
            <a:r>
              <a:rPr lang="en" sz="1200">
                <a:solidFill>
                  <a:srgbClr val="FFFFFF"/>
                </a:solidFill>
                <a:latin typeface="Times New Roman"/>
                <a:ea typeface="Times New Roman"/>
                <a:cs typeface="Times New Roman"/>
                <a:sym typeface="Times New Roman"/>
              </a:rPr>
              <a:t> selection and organization of learning experiences.</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lang="en" sz="1200">
                <a:solidFill>
                  <a:srgbClr val="FFFFFF"/>
                </a:solidFill>
                <a:latin typeface="Times New Roman"/>
                <a:ea typeface="Times New Roman"/>
                <a:cs typeface="Times New Roman"/>
                <a:sym typeface="Times New Roman"/>
              </a:rPr>
              <a:t> </a:t>
            </a:r>
            <a:endParaRPr sz="1200">
              <a:solidFill>
                <a:srgbClr val="FFFFFF"/>
              </a:solidFill>
              <a:latin typeface="Times New Roman"/>
              <a:ea typeface="Times New Roman"/>
              <a:cs typeface="Times New Roman"/>
              <a:sym typeface="Times New Roman"/>
            </a:endParaRPr>
          </a:p>
        </p:txBody>
      </p:sp>
      <p:sp>
        <p:nvSpPr>
          <p:cNvPr id="93" name="Google Shape;93;p17"/>
          <p:cNvSpPr txBox="1"/>
          <p:nvPr/>
        </p:nvSpPr>
        <p:spPr>
          <a:xfrm>
            <a:off x="741900" y="2078575"/>
            <a:ext cx="3202500" cy="407700"/>
          </a:xfrm>
          <a:prstGeom prst="rect">
            <a:avLst/>
          </a:prstGeom>
          <a:solidFill>
            <a:srgbClr val="90DDD6"/>
          </a:solid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 sz="1200">
                <a:solidFill>
                  <a:schemeClr val="dk1"/>
                </a:solidFill>
                <a:latin typeface="Times New Roman"/>
                <a:ea typeface="Times New Roman"/>
                <a:cs typeface="Times New Roman"/>
                <a:sym typeface="Times New Roman"/>
              </a:rPr>
              <a:t>Need for Curriculum Development</a:t>
            </a:r>
            <a:endParaRPr b="1" sz="1700">
              <a:latin typeface="Old Standard TT"/>
              <a:ea typeface="Old Standard TT"/>
              <a:cs typeface="Old Standard TT"/>
              <a:sym typeface="Old Standard TT"/>
            </a:endParaRPr>
          </a:p>
        </p:txBody>
      </p:sp>
      <p:sp>
        <p:nvSpPr>
          <p:cNvPr id="94" name="Google Shape;94;p17"/>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
        <p:nvSpPr>
          <p:cNvPr id="95" name="Google Shape;95;p17"/>
          <p:cNvSpPr txBox="1"/>
          <p:nvPr/>
        </p:nvSpPr>
        <p:spPr>
          <a:xfrm>
            <a:off x="2550425" y="50391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8"/>
          <p:cNvSpPr txBox="1"/>
          <p:nvPr/>
        </p:nvSpPr>
        <p:spPr>
          <a:xfrm>
            <a:off x="670797" y="951469"/>
            <a:ext cx="2158200" cy="430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b="1" sz="1200">
              <a:solidFill>
                <a:srgbClr val="000000"/>
              </a:solidFill>
              <a:latin typeface="Times New Roman"/>
              <a:ea typeface="Times New Roman"/>
              <a:cs typeface="Times New Roman"/>
              <a:sym typeface="Times New Roman"/>
            </a:endParaRPr>
          </a:p>
        </p:txBody>
      </p:sp>
      <p:sp>
        <p:nvSpPr>
          <p:cNvPr id="101" name="Google Shape;101;p18"/>
          <p:cNvSpPr txBox="1"/>
          <p:nvPr/>
        </p:nvSpPr>
        <p:spPr>
          <a:xfrm>
            <a:off x="4665000" y="224750"/>
            <a:ext cx="4479000" cy="42324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b="1" lang="en" sz="1200">
                <a:solidFill>
                  <a:srgbClr val="FFFFFF"/>
                </a:solidFill>
                <a:latin typeface="Times New Roman"/>
                <a:ea typeface="Times New Roman"/>
                <a:cs typeface="Times New Roman"/>
                <a:sym typeface="Times New Roman"/>
              </a:rPr>
              <a:t>6. Principle of Creativity:- </a:t>
            </a:r>
            <a:r>
              <a:rPr lang="en" sz="1200">
                <a:solidFill>
                  <a:srgbClr val="D9D9D9"/>
                </a:solidFill>
                <a:latin typeface="Times New Roman"/>
                <a:ea typeface="Times New Roman"/>
                <a:cs typeface="Times New Roman"/>
                <a:sym typeface="Times New Roman"/>
              </a:rPr>
              <a:t>should be made for creative type         activities     </a:t>
            </a:r>
            <a:endParaRPr sz="1200">
              <a:solidFill>
                <a:srgbClr val="D9D9D9"/>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b="1"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b="1" lang="en" sz="1200">
                <a:solidFill>
                  <a:srgbClr val="FFFFFF"/>
                </a:solidFill>
                <a:latin typeface="Times New Roman"/>
                <a:ea typeface="Times New Roman"/>
                <a:cs typeface="Times New Roman"/>
                <a:sym typeface="Times New Roman"/>
              </a:rPr>
              <a:t>7.Principle of Preservation:-</a:t>
            </a:r>
            <a:r>
              <a:rPr lang="en" sz="1200">
                <a:solidFill>
                  <a:srgbClr val="FFFFFF"/>
                </a:solidFill>
                <a:latin typeface="Times New Roman"/>
                <a:ea typeface="Times New Roman"/>
                <a:cs typeface="Times New Roman"/>
                <a:sym typeface="Times New Roman"/>
              </a:rPr>
              <a:t> </a:t>
            </a:r>
            <a:r>
              <a:rPr lang="en" sz="1200">
                <a:solidFill>
                  <a:srgbClr val="D9D9D9"/>
                </a:solidFill>
                <a:latin typeface="Times New Roman"/>
                <a:ea typeface="Times New Roman"/>
                <a:cs typeface="Times New Roman"/>
                <a:sym typeface="Times New Roman"/>
              </a:rPr>
              <a:t>preservation and transmission of the knowledge, tradition, standards of conduct.</a:t>
            </a:r>
            <a:endParaRPr sz="1200">
              <a:solidFill>
                <a:srgbClr val="D9D9D9"/>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b="1"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b="1" lang="en" sz="1200">
                <a:solidFill>
                  <a:srgbClr val="FFFFFF"/>
                </a:solidFill>
                <a:latin typeface="Times New Roman"/>
                <a:ea typeface="Times New Roman"/>
                <a:cs typeface="Times New Roman"/>
                <a:sym typeface="Times New Roman"/>
              </a:rPr>
              <a:t>8.Principle of variety :</a:t>
            </a:r>
            <a:r>
              <a:rPr lang="en" sz="1200">
                <a:solidFill>
                  <a:srgbClr val="FFFFFF"/>
                </a:solidFill>
                <a:latin typeface="Times New Roman"/>
                <a:ea typeface="Times New Roman"/>
                <a:cs typeface="Times New Roman"/>
                <a:sym typeface="Times New Roman"/>
              </a:rPr>
              <a:t> </a:t>
            </a:r>
            <a:r>
              <a:rPr lang="en" sz="1200">
                <a:solidFill>
                  <a:srgbClr val="D9D9D9"/>
                </a:solidFill>
                <a:latin typeface="Times New Roman"/>
                <a:ea typeface="Times New Roman"/>
                <a:cs typeface="Times New Roman"/>
                <a:sym typeface="Times New Roman"/>
              </a:rPr>
              <a:t>Variety</a:t>
            </a:r>
            <a:r>
              <a:rPr lang="en" sz="1200">
                <a:solidFill>
                  <a:srgbClr val="D9D9D9"/>
                </a:solidFill>
                <a:latin typeface="Times New Roman"/>
                <a:ea typeface="Times New Roman"/>
                <a:cs typeface="Times New Roman"/>
                <a:sym typeface="Times New Roman"/>
              </a:rPr>
              <a:t> of knowledge, the varying interests and needs.</a:t>
            </a:r>
            <a:endParaRPr sz="1200">
              <a:solidFill>
                <a:srgbClr val="D9D9D9"/>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b="1" lang="en" sz="1200">
                <a:solidFill>
                  <a:srgbClr val="FFFFFF"/>
                </a:solidFill>
                <a:latin typeface="Times New Roman"/>
                <a:ea typeface="Times New Roman"/>
                <a:cs typeface="Times New Roman"/>
                <a:sym typeface="Times New Roman"/>
              </a:rPr>
              <a:t>9.Principle of </a:t>
            </a:r>
            <a:r>
              <a:rPr b="1" lang="en" sz="1200">
                <a:solidFill>
                  <a:srgbClr val="FFFFFF"/>
                </a:solidFill>
                <a:latin typeface="Times New Roman"/>
                <a:ea typeface="Times New Roman"/>
                <a:cs typeface="Times New Roman"/>
                <a:sym typeface="Times New Roman"/>
              </a:rPr>
              <a:t>Flexibility</a:t>
            </a:r>
            <a:r>
              <a:rPr b="1" lang="en" sz="1200">
                <a:solidFill>
                  <a:srgbClr val="FFFFFF"/>
                </a:solidFill>
                <a:latin typeface="Times New Roman"/>
                <a:ea typeface="Times New Roman"/>
                <a:cs typeface="Times New Roman"/>
                <a:sym typeface="Times New Roman"/>
              </a:rPr>
              <a:t>:</a:t>
            </a:r>
            <a:r>
              <a:rPr lang="en" sz="1200">
                <a:solidFill>
                  <a:srgbClr val="FFFFFF"/>
                </a:solidFill>
                <a:latin typeface="Times New Roman"/>
                <a:ea typeface="Times New Roman"/>
                <a:cs typeface="Times New Roman"/>
                <a:sym typeface="Times New Roman"/>
              </a:rPr>
              <a:t> </a:t>
            </a:r>
            <a:r>
              <a:rPr lang="en" sz="1200">
                <a:solidFill>
                  <a:srgbClr val="D9D9D9"/>
                </a:solidFill>
                <a:latin typeface="Times New Roman"/>
                <a:ea typeface="Times New Roman"/>
                <a:cs typeface="Times New Roman"/>
                <a:sym typeface="Times New Roman"/>
              </a:rPr>
              <a:t>Enough</a:t>
            </a:r>
            <a:r>
              <a:rPr lang="en" sz="1200">
                <a:solidFill>
                  <a:srgbClr val="D9D9D9"/>
                </a:solidFill>
                <a:latin typeface="Times New Roman"/>
                <a:ea typeface="Times New Roman"/>
                <a:cs typeface="Times New Roman"/>
                <a:sym typeface="Times New Roman"/>
              </a:rPr>
              <a:t> time and sufficient chance to the students.</a:t>
            </a:r>
            <a:endParaRPr sz="1200">
              <a:solidFill>
                <a:srgbClr val="D9D9D9"/>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b="1"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b="1" lang="en" sz="1200">
                <a:solidFill>
                  <a:srgbClr val="FFFFFF"/>
                </a:solidFill>
                <a:latin typeface="Times New Roman"/>
                <a:ea typeface="Times New Roman"/>
                <a:cs typeface="Times New Roman"/>
                <a:sym typeface="Times New Roman"/>
              </a:rPr>
              <a:t>10.Principle of contemporary knowledge:</a:t>
            </a:r>
            <a:r>
              <a:rPr lang="en" sz="1200">
                <a:solidFill>
                  <a:srgbClr val="D9D9D9"/>
                </a:solidFill>
                <a:latin typeface="Times New Roman"/>
                <a:ea typeface="Times New Roman"/>
                <a:cs typeface="Times New Roman"/>
                <a:sym typeface="Times New Roman"/>
              </a:rPr>
              <a:t> Modern or current knowledge to the students.</a:t>
            </a:r>
            <a:endParaRPr sz="1200">
              <a:solidFill>
                <a:srgbClr val="D9D9D9"/>
              </a:solidFill>
              <a:latin typeface="Times New Roman"/>
              <a:ea typeface="Times New Roman"/>
              <a:cs typeface="Times New Roman"/>
              <a:sym typeface="Times New Roman"/>
            </a:endParaRPr>
          </a:p>
        </p:txBody>
      </p:sp>
      <p:sp>
        <p:nvSpPr>
          <p:cNvPr id="102" name="Google Shape;102;p18"/>
          <p:cNvSpPr txBox="1"/>
          <p:nvPr/>
        </p:nvSpPr>
        <p:spPr>
          <a:xfrm>
            <a:off x="691900" y="224750"/>
            <a:ext cx="3202500" cy="407700"/>
          </a:xfrm>
          <a:prstGeom prst="rect">
            <a:avLst/>
          </a:prstGeom>
          <a:solidFill>
            <a:srgbClr val="90DDD6"/>
          </a:solid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 sz="1200">
                <a:solidFill>
                  <a:schemeClr val="dk1"/>
                </a:solidFill>
                <a:latin typeface="Times New Roman"/>
                <a:ea typeface="Times New Roman"/>
                <a:cs typeface="Times New Roman"/>
                <a:sym typeface="Times New Roman"/>
              </a:rPr>
              <a:t>Principles of Curriculum</a:t>
            </a:r>
            <a:endParaRPr b="1" sz="1700">
              <a:latin typeface="Old Standard TT"/>
              <a:ea typeface="Old Standard TT"/>
              <a:cs typeface="Old Standard TT"/>
              <a:sym typeface="Old Standard TT"/>
            </a:endParaRPr>
          </a:p>
        </p:txBody>
      </p:sp>
      <p:sp>
        <p:nvSpPr>
          <p:cNvPr id="103" name="Google Shape;103;p18"/>
          <p:cNvSpPr txBox="1"/>
          <p:nvPr/>
        </p:nvSpPr>
        <p:spPr>
          <a:xfrm>
            <a:off x="160725" y="739375"/>
            <a:ext cx="4296900" cy="4168500"/>
          </a:xfrm>
          <a:prstGeom prst="rect">
            <a:avLst/>
          </a:prstGeom>
          <a:noFill/>
          <a:ln>
            <a:noFill/>
          </a:ln>
        </p:spPr>
        <p:txBody>
          <a:bodyPr anchorCtr="0" anchor="t" bIns="91425" lIns="91425" spcFirstLastPara="1" rIns="91425" wrap="square" tIns="91425">
            <a:noAutofit/>
          </a:bodyPr>
          <a:lstStyle/>
          <a:p>
            <a:pPr indent="-304800" lvl="0" marL="457200" rtl="0" algn="l">
              <a:lnSpc>
                <a:spcPct val="140000"/>
              </a:lnSpc>
              <a:spcBef>
                <a:spcPts val="0"/>
              </a:spcBef>
              <a:spcAft>
                <a:spcPts val="0"/>
              </a:spcAft>
              <a:buSzPts val="1200"/>
              <a:buFont typeface="Times New Roman"/>
              <a:buAutoNum type="arabicPeriod"/>
            </a:pPr>
            <a:r>
              <a:rPr b="1" lang="en" sz="1200">
                <a:latin typeface="Times New Roman"/>
                <a:ea typeface="Times New Roman"/>
                <a:cs typeface="Times New Roman"/>
                <a:sym typeface="Times New Roman"/>
              </a:rPr>
              <a:t>Principle of Child Centredness:- </a:t>
            </a:r>
            <a:r>
              <a:rPr lang="en" sz="1200">
                <a:latin typeface="Times New Roman"/>
                <a:ea typeface="Times New Roman"/>
                <a:cs typeface="Times New Roman"/>
                <a:sym typeface="Times New Roman"/>
              </a:rPr>
              <a:t> Age, interest, capability, capacity, aspiration, needs and psychology of the learner should be taken as consideration.</a:t>
            </a:r>
            <a:endParaRPr sz="1200">
              <a:latin typeface="Times New Roman"/>
              <a:ea typeface="Times New Roman"/>
              <a:cs typeface="Times New Roman"/>
              <a:sym typeface="Times New Roman"/>
            </a:endParaRPr>
          </a:p>
          <a:p>
            <a:pPr indent="0" lvl="0" marL="457200" rtl="0" algn="l">
              <a:lnSpc>
                <a:spcPct val="140000"/>
              </a:lnSpc>
              <a:spcBef>
                <a:spcPts val="0"/>
              </a:spcBef>
              <a:spcAft>
                <a:spcPts val="0"/>
              </a:spcAft>
              <a:buNone/>
            </a:pPr>
            <a:r>
              <a:t/>
            </a:r>
            <a:endParaRPr sz="1200">
              <a:latin typeface="Times New Roman"/>
              <a:ea typeface="Times New Roman"/>
              <a:cs typeface="Times New Roman"/>
              <a:sym typeface="Times New Roman"/>
            </a:endParaRPr>
          </a:p>
          <a:p>
            <a:pPr indent="-304800" lvl="0" marL="457200" rtl="0" algn="l">
              <a:lnSpc>
                <a:spcPct val="140000"/>
              </a:lnSpc>
              <a:spcBef>
                <a:spcPts val="0"/>
              </a:spcBef>
              <a:spcAft>
                <a:spcPts val="0"/>
              </a:spcAft>
              <a:buSzPts val="1200"/>
              <a:buFont typeface="Times New Roman"/>
              <a:buAutoNum type="arabicPeriod"/>
            </a:pPr>
            <a:r>
              <a:rPr b="1" lang="en" sz="1200">
                <a:latin typeface="Times New Roman"/>
                <a:ea typeface="Times New Roman"/>
                <a:cs typeface="Times New Roman"/>
                <a:sym typeface="Times New Roman"/>
              </a:rPr>
              <a:t>Principle Of</a:t>
            </a:r>
            <a:r>
              <a:rPr b="1" lang="en" sz="1200">
                <a:latin typeface="Times New Roman"/>
                <a:ea typeface="Times New Roman"/>
                <a:cs typeface="Times New Roman"/>
                <a:sym typeface="Times New Roman"/>
              </a:rPr>
              <a:t> community-</a:t>
            </a:r>
            <a:r>
              <a:rPr b="1" lang="en" sz="1200">
                <a:latin typeface="Times New Roman"/>
                <a:ea typeface="Times New Roman"/>
                <a:cs typeface="Times New Roman"/>
                <a:sym typeface="Times New Roman"/>
              </a:rPr>
              <a:t>centeredness</a:t>
            </a:r>
            <a:r>
              <a:rPr b="1" lang="en" sz="1200">
                <a:latin typeface="Times New Roman"/>
                <a:ea typeface="Times New Roman"/>
                <a:cs typeface="Times New Roman"/>
                <a:sym typeface="Times New Roman"/>
              </a:rPr>
              <a:t>:-</a:t>
            </a:r>
            <a:r>
              <a:rPr lang="en" sz="1200">
                <a:latin typeface="Times New Roman"/>
                <a:ea typeface="Times New Roman"/>
                <a:cs typeface="Times New Roman"/>
                <a:sym typeface="Times New Roman"/>
              </a:rPr>
              <a:t> the social needs and local needs of the learners should be </a:t>
            </a:r>
            <a:r>
              <a:rPr lang="en" sz="1200">
                <a:latin typeface="Times New Roman"/>
                <a:ea typeface="Times New Roman"/>
                <a:cs typeface="Times New Roman"/>
                <a:sym typeface="Times New Roman"/>
              </a:rPr>
              <a:t>taken</a:t>
            </a:r>
            <a:r>
              <a:rPr lang="en" sz="1200">
                <a:latin typeface="Times New Roman"/>
                <a:ea typeface="Times New Roman"/>
                <a:cs typeface="Times New Roman"/>
                <a:sym typeface="Times New Roman"/>
              </a:rPr>
              <a:t> into account while we construct the curriculum.</a:t>
            </a:r>
            <a:endParaRPr sz="1200">
              <a:latin typeface="Times New Roman"/>
              <a:ea typeface="Times New Roman"/>
              <a:cs typeface="Times New Roman"/>
              <a:sym typeface="Times New Roman"/>
            </a:endParaRPr>
          </a:p>
          <a:p>
            <a:pPr indent="0" lvl="0" marL="457200" rtl="0" algn="l">
              <a:lnSpc>
                <a:spcPct val="140000"/>
              </a:lnSpc>
              <a:spcBef>
                <a:spcPts val="0"/>
              </a:spcBef>
              <a:spcAft>
                <a:spcPts val="0"/>
              </a:spcAft>
              <a:buNone/>
            </a:pPr>
            <a:r>
              <a:t/>
            </a:r>
            <a:endParaRPr sz="1200">
              <a:latin typeface="Times New Roman"/>
              <a:ea typeface="Times New Roman"/>
              <a:cs typeface="Times New Roman"/>
              <a:sym typeface="Times New Roman"/>
            </a:endParaRPr>
          </a:p>
          <a:p>
            <a:pPr indent="-304800" lvl="0" marL="457200" rtl="0" algn="l">
              <a:lnSpc>
                <a:spcPct val="140000"/>
              </a:lnSpc>
              <a:spcBef>
                <a:spcPts val="0"/>
              </a:spcBef>
              <a:spcAft>
                <a:spcPts val="0"/>
              </a:spcAft>
              <a:buSzPts val="1200"/>
              <a:buFont typeface="Times New Roman"/>
              <a:buAutoNum type="arabicPeriod"/>
            </a:pPr>
            <a:r>
              <a:rPr b="1" lang="en" sz="1200">
                <a:latin typeface="Times New Roman"/>
                <a:ea typeface="Times New Roman"/>
                <a:cs typeface="Times New Roman"/>
                <a:sym typeface="Times New Roman"/>
              </a:rPr>
              <a:t>Principle of balance/integration:-</a:t>
            </a:r>
            <a:r>
              <a:rPr lang="en" sz="1200">
                <a:latin typeface="Times New Roman"/>
                <a:ea typeface="Times New Roman"/>
                <a:cs typeface="Times New Roman"/>
                <a:sym typeface="Times New Roman"/>
              </a:rPr>
              <a:t> related to the social </a:t>
            </a:r>
            <a:r>
              <a:rPr lang="en" sz="1200">
                <a:latin typeface="Times New Roman"/>
                <a:ea typeface="Times New Roman"/>
                <a:cs typeface="Times New Roman"/>
                <a:sym typeface="Times New Roman"/>
              </a:rPr>
              <a:t>environment</a:t>
            </a:r>
            <a:r>
              <a:rPr lang="en" sz="1200">
                <a:latin typeface="Times New Roman"/>
                <a:ea typeface="Times New Roman"/>
                <a:cs typeface="Times New Roman"/>
                <a:sym typeface="Times New Roman"/>
              </a:rPr>
              <a:t> of the students - integrated with cognitive , affective and psychomotor objectives. </a:t>
            </a:r>
            <a:endParaRPr sz="1200">
              <a:latin typeface="Times New Roman"/>
              <a:ea typeface="Times New Roman"/>
              <a:cs typeface="Times New Roman"/>
              <a:sym typeface="Times New Roman"/>
            </a:endParaRPr>
          </a:p>
          <a:p>
            <a:pPr indent="0" lvl="0" marL="457200" rtl="0" algn="l">
              <a:lnSpc>
                <a:spcPct val="140000"/>
              </a:lnSpc>
              <a:spcBef>
                <a:spcPts val="0"/>
              </a:spcBef>
              <a:spcAft>
                <a:spcPts val="0"/>
              </a:spcAft>
              <a:buNone/>
            </a:pPr>
            <a:r>
              <a:t/>
            </a:r>
            <a:endParaRPr sz="1200">
              <a:latin typeface="Times New Roman"/>
              <a:ea typeface="Times New Roman"/>
              <a:cs typeface="Times New Roman"/>
              <a:sym typeface="Times New Roman"/>
            </a:endParaRPr>
          </a:p>
          <a:p>
            <a:pPr indent="-304800" lvl="0" marL="457200" rtl="0" algn="l">
              <a:lnSpc>
                <a:spcPct val="140000"/>
              </a:lnSpc>
              <a:spcBef>
                <a:spcPts val="0"/>
              </a:spcBef>
              <a:spcAft>
                <a:spcPts val="0"/>
              </a:spcAft>
              <a:buSzPts val="1200"/>
              <a:buFont typeface="Times New Roman"/>
              <a:buAutoNum type="arabicPeriod"/>
            </a:pPr>
            <a:r>
              <a:rPr b="1" lang="en" sz="1200">
                <a:latin typeface="Times New Roman"/>
                <a:ea typeface="Times New Roman"/>
                <a:cs typeface="Times New Roman"/>
                <a:sym typeface="Times New Roman"/>
              </a:rPr>
              <a:t>Principle of need:- </a:t>
            </a:r>
            <a:r>
              <a:rPr lang="en" sz="1200">
                <a:latin typeface="Times New Roman"/>
                <a:ea typeface="Times New Roman"/>
                <a:cs typeface="Times New Roman"/>
                <a:sym typeface="Times New Roman"/>
              </a:rPr>
              <a:t>fulfilling the needs of the learner.</a:t>
            </a:r>
            <a:endParaRPr sz="1200">
              <a:latin typeface="Times New Roman"/>
              <a:ea typeface="Times New Roman"/>
              <a:cs typeface="Times New Roman"/>
              <a:sym typeface="Times New Roman"/>
            </a:endParaRPr>
          </a:p>
          <a:p>
            <a:pPr indent="0" lvl="0" marL="457200" rtl="0" algn="l">
              <a:lnSpc>
                <a:spcPct val="140000"/>
              </a:lnSpc>
              <a:spcBef>
                <a:spcPts val="0"/>
              </a:spcBef>
              <a:spcAft>
                <a:spcPts val="0"/>
              </a:spcAft>
              <a:buNone/>
            </a:pPr>
            <a:r>
              <a:t/>
            </a:r>
            <a:endParaRPr sz="1200">
              <a:latin typeface="Times New Roman"/>
              <a:ea typeface="Times New Roman"/>
              <a:cs typeface="Times New Roman"/>
              <a:sym typeface="Times New Roman"/>
            </a:endParaRPr>
          </a:p>
          <a:p>
            <a:pPr indent="-304800" lvl="0" marL="457200" rtl="0" algn="l">
              <a:lnSpc>
                <a:spcPct val="140000"/>
              </a:lnSpc>
              <a:spcBef>
                <a:spcPts val="0"/>
              </a:spcBef>
              <a:spcAft>
                <a:spcPts val="0"/>
              </a:spcAft>
              <a:buSzPts val="1200"/>
              <a:buFont typeface="Times New Roman"/>
              <a:buAutoNum type="arabicPeriod"/>
            </a:pPr>
            <a:r>
              <a:rPr b="1" lang="en" sz="1200">
                <a:latin typeface="Times New Roman"/>
                <a:ea typeface="Times New Roman"/>
                <a:cs typeface="Times New Roman"/>
                <a:sym typeface="Times New Roman"/>
              </a:rPr>
              <a:t>Principle of utility:-</a:t>
            </a:r>
            <a:r>
              <a:rPr lang="en" sz="1200">
                <a:latin typeface="Times New Roman"/>
                <a:ea typeface="Times New Roman"/>
                <a:cs typeface="Times New Roman"/>
                <a:sym typeface="Times New Roman"/>
              </a:rPr>
              <a:t> curriculum </a:t>
            </a:r>
            <a:r>
              <a:rPr lang="en" sz="1200">
                <a:latin typeface="Times New Roman"/>
                <a:ea typeface="Times New Roman"/>
                <a:cs typeface="Times New Roman"/>
                <a:sym typeface="Times New Roman"/>
              </a:rPr>
              <a:t>should</a:t>
            </a:r>
            <a:r>
              <a:rPr lang="en" sz="1200">
                <a:latin typeface="Times New Roman"/>
                <a:ea typeface="Times New Roman"/>
                <a:cs typeface="Times New Roman"/>
                <a:sym typeface="Times New Roman"/>
              </a:rPr>
              <a:t> provide rich experiences </a:t>
            </a:r>
            <a:r>
              <a:rPr lang="en" sz="1200">
                <a:latin typeface="Times New Roman"/>
                <a:ea typeface="Times New Roman"/>
                <a:cs typeface="Times New Roman"/>
                <a:sym typeface="Times New Roman"/>
              </a:rPr>
              <a:t>both</a:t>
            </a:r>
            <a:r>
              <a:rPr lang="en" sz="1200">
                <a:latin typeface="Times New Roman"/>
                <a:ea typeface="Times New Roman"/>
                <a:cs typeface="Times New Roman"/>
                <a:sym typeface="Times New Roman"/>
              </a:rPr>
              <a:t> academic and social to the students.</a:t>
            </a:r>
            <a:endParaRPr sz="1200">
              <a:latin typeface="Times New Roman"/>
              <a:ea typeface="Times New Roman"/>
              <a:cs typeface="Times New Roman"/>
              <a:sym typeface="Times New Roman"/>
            </a:endParaRPr>
          </a:p>
          <a:p>
            <a:pPr indent="0" lvl="0" marL="0" rtl="0" algn="l">
              <a:spcBef>
                <a:spcPts val="0"/>
              </a:spcBef>
              <a:spcAft>
                <a:spcPts val="0"/>
              </a:spcAft>
              <a:buNone/>
            </a:pPr>
            <a:r>
              <a:t/>
            </a:r>
            <a:endParaRPr>
              <a:latin typeface="Old Standard TT"/>
              <a:ea typeface="Old Standard TT"/>
              <a:cs typeface="Old Standard TT"/>
              <a:sym typeface="Old Standard TT"/>
            </a:endParaRPr>
          </a:p>
        </p:txBody>
      </p:sp>
      <p:sp>
        <p:nvSpPr>
          <p:cNvPr id="104" name="Google Shape;104;p18"/>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9"/>
          <p:cNvSpPr txBox="1"/>
          <p:nvPr/>
        </p:nvSpPr>
        <p:spPr>
          <a:xfrm>
            <a:off x="670797" y="951469"/>
            <a:ext cx="2158200" cy="430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b="1" sz="1200">
              <a:solidFill>
                <a:srgbClr val="000000"/>
              </a:solidFill>
              <a:latin typeface="Times New Roman"/>
              <a:ea typeface="Times New Roman"/>
              <a:cs typeface="Times New Roman"/>
              <a:sym typeface="Times New Roman"/>
            </a:endParaRPr>
          </a:p>
        </p:txBody>
      </p:sp>
      <p:sp>
        <p:nvSpPr>
          <p:cNvPr id="110" name="Google Shape;110;p19"/>
          <p:cNvSpPr txBox="1"/>
          <p:nvPr/>
        </p:nvSpPr>
        <p:spPr>
          <a:xfrm>
            <a:off x="4665000" y="439500"/>
            <a:ext cx="4479000" cy="49080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b="1" lang="en" sz="1200">
                <a:solidFill>
                  <a:srgbClr val="FFFFFF"/>
                </a:solidFill>
                <a:latin typeface="Times New Roman"/>
                <a:ea typeface="Times New Roman"/>
                <a:cs typeface="Times New Roman"/>
                <a:sym typeface="Times New Roman"/>
              </a:rPr>
              <a:t>17.Principle of Totality of Experiences :-</a:t>
            </a:r>
            <a:r>
              <a:rPr lang="en" sz="1200">
                <a:solidFill>
                  <a:srgbClr val="FFFFFF"/>
                </a:solidFill>
                <a:latin typeface="Times New Roman"/>
                <a:ea typeface="Times New Roman"/>
                <a:cs typeface="Times New Roman"/>
                <a:sym typeface="Times New Roman"/>
              </a:rPr>
              <a:t> </a:t>
            </a:r>
            <a:r>
              <a:rPr lang="en" sz="1200">
                <a:solidFill>
                  <a:srgbClr val="D9D9D9"/>
                </a:solidFill>
                <a:latin typeface="Times New Roman"/>
                <a:ea typeface="Times New Roman"/>
                <a:cs typeface="Times New Roman"/>
                <a:sym typeface="Times New Roman"/>
              </a:rPr>
              <a:t>manifold curricular, co-curricular and extra curricular activities</a:t>
            </a:r>
            <a:r>
              <a:rPr lang="en" sz="1200">
                <a:solidFill>
                  <a:srgbClr val="D9D9D9"/>
                </a:solidFill>
                <a:latin typeface="Times New Roman"/>
                <a:ea typeface="Times New Roman"/>
                <a:cs typeface="Times New Roman"/>
                <a:sym typeface="Times New Roman"/>
              </a:rPr>
              <a:t>.</a:t>
            </a:r>
            <a:endParaRPr sz="1200">
              <a:solidFill>
                <a:srgbClr val="D9D9D9"/>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b="1"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b="1" lang="en" sz="1200">
                <a:solidFill>
                  <a:srgbClr val="FFFFFF"/>
                </a:solidFill>
                <a:latin typeface="Times New Roman"/>
                <a:ea typeface="Times New Roman"/>
                <a:cs typeface="Times New Roman"/>
                <a:sym typeface="Times New Roman"/>
              </a:rPr>
              <a:t>18.Principle of character formation :</a:t>
            </a:r>
            <a:r>
              <a:rPr lang="en" sz="1200">
                <a:solidFill>
                  <a:srgbClr val="FFFFFF"/>
                </a:solidFill>
                <a:latin typeface="Times New Roman"/>
                <a:ea typeface="Times New Roman"/>
                <a:cs typeface="Times New Roman"/>
                <a:sym typeface="Times New Roman"/>
              </a:rPr>
              <a:t> </a:t>
            </a:r>
            <a:r>
              <a:rPr lang="en" sz="1200">
                <a:solidFill>
                  <a:srgbClr val="D9D9D9"/>
                </a:solidFill>
                <a:latin typeface="Times New Roman"/>
                <a:ea typeface="Times New Roman"/>
                <a:cs typeface="Times New Roman"/>
                <a:sym typeface="Times New Roman"/>
              </a:rPr>
              <a:t>affective education for this character training.</a:t>
            </a:r>
            <a:r>
              <a:rPr lang="en" sz="1200">
                <a:solidFill>
                  <a:srgbClr val="D9D9D9"/>
                </a:solidFill>
                <a:latin typeface="Times New Roman"/>
                <a:ea typeface="Times New Roman"/>
                <a:cs typeface="Times New Roman"/>
                <a:sym typeface="Times New Roman"/>
              </a:rPr>
              <a:t>.</a:t>
            </a:r>
            <a:endParaRPr sz="1200">
              <a:solidFill>
                <a:srgbClr val="D9D9D9"/>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b="1" lang="en" sz="1200">
                <a:solidFill>
                  <a:srgbClr val="FFFFFF"/>
                </a:solidFill>
                <a:latin typeface="Times New Roman"/>
                <a:ea typeface="Times New Roman"/>
                <a:cs typeface="Times New Roman"/>
                <a:sym typeface="Times New Roman"/>
              </a:rPr>
              <a:t>1</a:t>
            </a:r>
            <a:r>
              <a:rPr b="1" lang="en" sz="1200">
                <a:solidFill>
                  <a:srgbClr val="FFFFFF"/>
                </a:solidFill>
                <a:latin typeface="Times New Roman"/>
                <a:ea typeface="Times New Roman"/>
                <a:cs typeface="Times New Roman"/>
                <a:sym typeface="Times New Roman"/>
              </a:rPr>
              <a:t>9.Principle of Mental Discipline:</a:t>
            </a:r>
            <a:r>
              <a:rPr lang="en" sz="1200">
                <a:solidFill>
                  <a:srgbClr val="FFFFFF"/>
                </a:solidFill>
                <a:latin typeface="Times New Roman"/>
                <a:ea typeface="Times New Roman"/>
                <a:cs typeface="Times New Roman"/>
                <a:sym typeface="Times New Roman"/>
              </a:rPr>
              <a:t> </a:t>
            </a:r>
            <a:r>
              <a:rPr lang="en" sz="1200">
                <a:solidFill>
                  <a:srgbClr val="D9D9D9"/>
                </a:solidFill>
                <a:latin typeface="Times New Roman"/>
                <a:ea typeface="Times New Roman"/>
                <a:cs typeface="Times New Roman"/>
                <a:sym typeface="Times New Roman"/>
              </a:rPr>
              <a:t>Cognitive training and practice to train.</a:t>
            </a:r>
            <a:r>
              <a:rPr lang="en" sz="1200">
                <a:solidFill>
                  <a:srgbClr val="D9D9D9"/>
                </a:solidFill>
                <a:latin typeface="Times New Roman"/>
                <a:ea typeface="Times New Roman"/>
                <a:cs typeface="Times New Roman"/>
                <a:sym typeface="Times New Roman"/>
              </a:rPr>
              <a:t>.</a:t>
            </a:r>
            <a:endParaRPr sz="1200">
              <a:solidFill>
                <a:srgbClr val="D9D9D9"/>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b="1"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b="1" lang="en" sz="1200">
                <a:solidFill>
                  <a:srgbClr val="FFFFFF"/>
                </a:solidFill>
                <a:latin typeface="Times New Roman"/>
                <a:ea typeface="Times New Roman"/>
                <a:cs typeface="Times New Roman"/>
                <a:sym typeface="Times New Roman"/>
              </a:rPr>
              <a:t>20.Principle of social fulfilment:</a:t>
            </a:r>
            <a:r>
              <a:rPr lang="en" sz="1200">
                <a:solidFill>
                  <a:srgbClr val="D9D9D9"/>
                </a:solidFill>
                <a:latin typeface="Times New Roman"/>
                <a:ea typeface="Times New Roman"/>
                <a:cs typeface="Times New Roman"/>
                <a:sym typeface="Times New Roman"/>
              </a:rPr>
              <a:t> social context of the children.</a:t>
            </a:r>
            <a:endParaRPr sz="1200">
              <a:solidFill>
                <a:srgbClr val="D9D9D9"/>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sz="1200">
              <a:solidFill>
                <a:srgbClr val="D9D9D9"/>
              </a:solidFill>
              <a:latin typeface="Times New Roman"/>
              <a:ea typeface="Times New Roman"/>
              <a:cs typeface="Times New Roman"/>
              <a:sym typeface="Times New Roman"/>
            </a:endParaRPr>
          </a:p>
          <a:p>
            <a:pPr indent="0" lvl="0" marL="0" rtl="0" algn="l">
              <a:lnSpc>
                <a:spcPct val="150000"/>
              </a:lnSpc>
              <a:spcBef>
                <a:spcPts val="0"/>
              </a:spcBef>
              <a:spcAft>
                <a:spcPts val="0"/>
              </a:spcAft>
              <a:buClr>
                <a:schemeClr val="dk1"/>
              </a:buClr>
              <a:buSzPts val="1100"/>
              <a:buFont typeface="Arial"/>
              <a:buNone/>
            </a:pPr>
            <a:r>
              <a:rPr b="1" lang="en" sz="1200">
                <a:solidFill>
                  <a:srgbClr val="FFFFFF"/>
                </a:solidFill>
                <a:latin typeface="Times New Roman"/>
                <a:ea typeface="Times New Roman"/>
                <a:cs typeface="Times New Roman"/>
                <a:sym typeface="Times New Roman"/>
              </a:rPr>
              <a:t>21.Principle of Training for leisure : </a:t>
            </a:r>
            <a:r>
              <a:rPr lang="en" sz="1200">
                <a:solidFill>
                  <a:srgbClr val="D9D9D9"/>
                </a:solidFill>
                <a:latin typeface="Times New Roman"/>
                <a:ea typeface="Times New Roman"/>
                <a:cs typeface="Times New Roman"/>
                <a:sym typeface="Times New Roman"/>
              </a:rPr>
              <a:t> co-curricular, extra curricular, social, athletic sports , games, and dramatics stc</a:t>
            </a:r>
            <a:endParaRPr sz="1200">
              <a:solidFill>
                <a:srgbClr val="D9D9D9"/>
              </a:solidFill>
              <a:latin typeface="Times New Roman"/>
              <a:ea typeface="Times New Roman"/>
              <a:cs typeface="Times New Roman"/>
              <a:sym typeface="Times New Roman"/>
            </a:endParaRPr>
          </a:p>
        </p:txBody>
      </p:sp>
      <p:sp>
        <p:nvSpPr>
          <p:cNvPr id="111" name="Google Shape;111;p19"/>
          <p:cNvSpPr txBox="1"/>
          <p:nvPr/>
        </p:nvSpPr>
        <p:spPr>
          <a:xfrm>
            <a:off x="707925" y="76200"/>
            <a:ext cx="3202500" cy="2871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lnSpc>
                <a:spcPct val="150000"/>
              </a:lnSpc>
              <a:spcBef>
                <a:spcPts val="0"/>
              </a:spcBef>
              <a:spcAft>
                <a:spcPts val="0"/>
              </a:spcAft>
              <a:buNone/>
            </a:pPr>
            <a:r>
              <a:rPr b="1" lang="en" sz="1200">
                <a:solidFill>
                  <a:schemeClr val="dk1"/>
                </a:solidFill>
                <a:latin typeface="Times New Roman"/>
                <a:ea typeface="Times New Roman"/>
                <a:cs typeface="Times New Roman"/>
                <a:sym typeface="Times New Roman"/>
              </a:rPr>
              <a:t>Principles of Curriculum</a:t>
            </a:r>
            <a:endParaRPr b="1" sz="1700">
              <a:latin typeface="Old Standard TT"/>
              <a:ea typeface="Old Standard TT"/>
              <a:cs typeface="Old Standard TT"/>
              <a:sym typeface="Old Standard TT"/>
            </a:endParaRPr>
          </a:p>
        </p:txBody>
      </p:sp>
      <p:sp>
        <p:nvSpPr>
          <p:cNvPr id="112" name="Google Shape;112;p19"/>
          <p:cNvSpPr txBox="1"/>
          <p:nvPr/>
        </p:nvSpPr>
        <p:spPr>
          <a:xfrm>
            <a:off x="160725" y="439500"/>
            <a:ext cx="4296900" cy="4606500"/>
          </a:xfrm>
          <a:prstGeom prst="rect">
            <a:avLst/>
          </a:prstGeom>
          <a:noFill/>
          <a:ln>
            <a:noFill/>
          </a:ln>
        </p:spPr>
        <p:txBody>
          <a:bodyPr anchorCtr="0" anchor="t" bIns="91425" lIns="91425" spcFirstLastPara="1" rIns="91425" wrap="square" tIns="91425">
            <a:noAutofit/>
          </a:bodyPr>
          <a:lstStyle/>
          <a:p>
            <a:pPr indent="0" lvl="0" marL="0" rtl="0" algn="l">
              <a:lnSpc>
                <a:spcPct val="140000"/>
              </a:lnSpc>
              <a:spcBef>
                <a:spcPts val="0"/>
              </a:spcBef>
              <a:spcAft>
                <a:spcPts val="0"/>
              </a:spcAft>
              <a:buNone/>
            </a:pPr>
            <a:r>
              <a:rPr b="1" lang="en" sz="1200">
                <a:latin typeface="Times New Roman"/>
                <a:ea typeface="Times New Roman"/>
                <a:cs typeface="Times New Roman"/>
                <a:sym typeface="Times New Roman"/>
              </a:rPr>
              <a:t>11.</a:t>
            </a:r>
            <a:r>
              <a:rPr b="1" lang="en" sz="1200">
                <a:latin typeface="Times New Roman"/>
                <a:ea typeface="Times New Roman"/>
                <a:cs typeface="Times New Roman"/>
                <a:sym typeface="Times New Roman"/>
              </a:rPr>
              <a:t>Principle of Sequencing:- </a:t>
            </a:r>
            <a:r>
              <a:rPr lang="en" sz="1200">
                <a:latin typeface="Times New Roman"/>
                <a:ea typeface="Times New Roman"/>
                <a:cs typeface="Times New Roman"/>
                <a:sym typeface="Times New Roman"/>
              </a:rPr>
              <a:t> content and skills are ordered and presented to learner overtime.</a:t>
            </a:r>
            <a:endParaRPr sz="1200">
              <a:latin typeface="Times New Roman"/>
              <a:ea typeface="Times New Roman"/>
              <a:cs typeface="Times New Roman"/>
              <a:sym typeface="Times New Roman"/>
            </a:endParaRPr>
          </a:p>
          <a:p>
            <a:pPr indent="0" lvl="0" marL="457200" rtl="0" algn="l">
              <a:lnSpc>
                <a:spcPct val="14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40000"/>
              </a:lnSpc>
              <a:spcBef>
                <a:spcPts val="0"/>
              </a:spcBef>
              <a:spcAft>
                <a:spcPts val="0"/>
              </a:spcAft>
              <a:buNone/>
            </a:pPr>
            <a:r>
              <a:rPr b="1" lang="en" sz="1200">
                <a:latin typeface="Times New Roman"/>
                <a:ea typeface="Times New Roman"/>
                <a:cs typeface="Times New Roman"/>
                <a:sym typeface="Times New Roman"/>
              </a:rPr>
              <a:t>12.</a:t>
            </a:r>
            <a:r>
              <a:rPr b="1" lang="en" sz="1200">
                <a:latin typeface="Times New Roman"/>
                <a:ea typeface="Times New Roman"/>
                <a:cs typeface="Times New Roman"/>
                <a:sym typeface="Times New Roman"/>
              </a:rPr>
              <a:t>Principle of continuity/</a:t>
            </a:r>
            <a:r>
              <a:rPr b="1" lang="en" sz="1200">
                <a:latin typeface="Times New Roman"/>
                <a:ea typeface="Times New Roman"/>
                <a:cs typeface="Times New Roman"/>
                <a:sym typeface="Times New Roman"/>
              </a:rPr>
              <a:t>correlation</a:t>
            </a:r>
            <a:r>
              <a:rPr b="1" lang="en" sz="1200">
                <a:latin typeface="Times New Roman"/>
                <a:ea typeface="Times New Roman"/>
                <a:cs typeface="Times New Roman"/>
                <a:sym typeface="Times New Roman"/>
              </a:rPr>
              <a:t> :-</a:t>
            </a:r>
            <a:r>
              <a:rPr lang="en" sz="1200">
                <a:latin typeface="Times New Roman"/>
                <a:ea typeface="Times New Roman"/>
                <a:cs typeface="Times New Roman"/>
                <a:sym typeface="Times New Roman"/>
              </a:rPr>
              <a:t> develops worthy interest and attitude in students.</a:t>
            </a:r>
            <a:endParaRPr sz="1200">
              <a:latin typeface="Times New Roman"/>
              <a:ea typeface="Times New Roman"/>
              <a:cs typeface="Times New Roman"/>
              <a:sym typeface="Times New Roman"/>
            </a:endParaRPr>
          </a:p>
          <a:p>
            <a:pPr indent="0" lvl="0" marL="457200" rtl="0" algn="l">
              <a:lnSpc>
                <a:spcPct val="14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40000"/>
              </a:lnSpc>
              <a:spcBef>
                <a:spcPts val="0"/>
              </a:spcBef>
              <a:spcAft>
                <a:spcPts val="0"/>
              </a:spcAft>
              <a:buNone/>
            </a:pPr>
            <a:r>
              <a:rPr b="1" lang="en" sz="1200">
                <a:latin typeface="Times New Roman"/>
                <a:ea typeface="Times New Roman"/>
                <a:cs typeface="Times New Roman"/>
                <a:sym typeface="Times New Roman"/>
              </a:rPr>
              <a:t>13.</a:t>
            </a:r>
            <a:r>
              <a:rPr b="1" lang="en" sz="1200">
                <a:latin typeface="Times New Roman"/>
                <a:ea typeface="Times New Roman"/>
                <a:cs typeface="Times New Roman"/>
                <a:sym typeface="Times New Roman"/>
              </a:rPr>
              <a:t>Principle of accuracy:-</a:t>
            </a:r>
            <a:r>
              <a:rPr lang="en" sz="1200">
                <a:latin typeface="Times New Roman"/>
                <a:ea typeface="Times New Roman"/>
                <a:cs typeface="Times New Roman"/>
                <a:sym typeface="Times New Roman"/>
              </a:rPr>
              <a:t> several textbooks and knowledge requires some degree of spread and accuracy</a:t>
            </a:r>
            <a:endParaRPr sz="1200">
              <a:latin typeface="Times New Roman"/>
              <a:ea typeface="Times New Roman"/>
              <a:cs typeface="Times New Roman"/>
              <a:sym typeface="Times New Roman"/>
            </a:endParaRPr>
          </a:p>
          <a:p>
            <a:pPr indent="0" lvl="0" marL="0" rtl="0" algn="l">
              <a:lnSpc>
                <a:spcPct val="140000"/>
              </a:lnSpc>
              <a:spcBef>
                <a:spcPts val="0"/>
              </a:spcBef>
              <a:spcAft>
                <a:spcPts val="0"/>
              </a:spcAft>
              <a:buNone/>
            </a:pPr>
            <a:r>
              <a:t/>
            </a:r>
            <a:endParaRPr b="1" sz="1200">
              <a:solidFill>
                <a:schemeClr val="dk1"/>
              </a:solidFill>
              <a:latin typeface="Times New Roman"/>
              <a:ea typeface="Times New Roman"/>
              <a:cs typeface="Times New Roman"/>
              <a:sym typeface="Times New Roman"/>
            </a:endParaRPr>
          </a:p>
          <a:p>
            <a:pPr indent="0" lvl="0" marL="0" rtl="0" algn="l">
              <a:lnSpc>
                <a:spcPct val="140000"/>
              </a:lnSpc>
              <a:spcBef>
                <a:spcPts val="0"/>
              </a:spcBef>
              <a:spcAft>
                <a:spcPts val="0"/>
              </a:spcAft>
              <a:buNone/>
            </a:pPr>
            <a:r>
              <a:rPr b="1" lang="en" sz="1200">
                <a:solidFill>
                  <a:schemeClr val="dk1"/>
                </a:solidFill>
                <a:latin typeface="Times New Roman"/>
                <a:ea typeface="Times New Roman"/>
                <a:cs typeface="Times New Roman"/>
                <a:sym typeface="Times New Roman"/>
              </a:rPr>
              <a:t>14.Principle of Interest:- </a:t>
            </a:r>
            <a:r>
              <a:rPr lang="en" sz="1200">
                <a:solidFill>
                  <a:schemeClr val="dk1"/>
                </a:solidFill>
                <a:latin typeface="Times New Roman"/>
                <a:ea typeface="Times New Roman"/>
                <a:cs typeface="Times New Roman"/>
                <a:sym typeface="Times New Roman"/>
              </a:rPr>
              <a:t>curriculum should be designed to sit the interests and tastes of the age group of students..</a:t>
            </a:r>
            <a:endParaRPr sz="1200">
              <a:latin typeface="Times New Roman"/>
              <a:ea typeface="Times New Roman"/>
              <a:cs typeface="Times New Roman"/>
              <a:sym typeface="Times New Roman"/>
            </a:endParaRPr>
          </a:p>
          <a:p>
            <a:pPr indent="0" lvl="0" marL="457200" rtl="0" algn="l">
              <a:lnSpc>
                <a:spcPct val="14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40000"/>
              </a:lnSpc>
              <a:spcBef>
                <a:spcPts val="0"/>
              </a:spcBef>
              <a:spcAft>
                <a:spcPts val="0"/>
              </a:spcAft>
              <a:buNone/>
            </a:pPr>
            <a:r>
              <a:rPr b="1" lang="en" sz="1200">
                <a:latin typeface="Times New Roman"/>
                <a:ea typeface="Times New Roman"/>
                <a:cs typeface="Times New Roman"/>
                <a:sym typeface="Times New Roman"/>
              </a:rPr>
              <a:t>15.</a:t>
            </a:r>
            <a:r>
              <a:rPr b="1" lang="en" sz="1200">
                <a:latin typeface="Times New Roman"/>
                <a:ea typeface="Times New Roman"/>
                <a:cs typeface="Times New Roman"/>
                <a:sym typeface="Times New Roman"/>
              </a:rPr>
              <a:t>Principle of Readiness:- </a:t>
            </a:r>
            <a:r>
              <a:rPr lang="en" sz="1200">
                <a:latin typeface="Times New Roman"/>
                <a:ea typeface="Times New Roman"/>
                <a:cs typeface="Times New Roman"/>
                <a:sym typeface="Times New Roman"/>
              </a:rPr>
              <a:t>Depending upon the learner’s readiness to act and bond between stimulus and response.</a:t>
            </a:r>
            <a:endParaRPr sz="1200">
              <a:latin typeface="Times New Roman"/>
              <a:ea typeface="Times New Roman"/>
              <a:cs typeface="Times New Roman"/>
              <a:sym typeface="Times New Roman"/>
            </a:endParaRPr>
          </a:p>
          <a:p>
            <a:pPr indent="0" lvl="0" marL="0" rtl="0" algn="l">
              <a:lnSpc>
                <a:spcPct val="14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50000"/>
              </a:lnSpc>
              <a:spcBef>
                <a:spcPts val="0"/>
              </a:spcBef>
              <a:spcAft>
                <a:spcPts val="0"/>
              </a:spcAft>
              <a:buClr>
                <a:schemeClr val="dk1"/>
              </a:buClr>
              <a:buSzPts val="1100"/>
              <a:buFont typeface="Arial"/>
              <a:buNone/>
            </a:pPr>
            <a:r>
              <a:rPr b="1" lang="en" sz="1200">
                <a:latin typeface="Times New Roman"/>
                <a:ea typeface="Times New Roman"/>
                <a:cs typeface="Times New Roman"/>
                <a:sym typeface="Times New Roman"/>
              </a:rPr>
              <a:t>16.Principle of meaningfulness:-</a:t>
            </a:r>
            <a:r>
              <a:rPr lang="en" sz="1200">
                <a:latin typeface="Times New Roman"/>
                <a:ea typeface="Times New Roman"/>
                <a:cs typeface="Times New Roman"/>
                <a:sym typeface="Times New Roman"/>
              </a:rPr>
              <a:t> content and knowledge skill requires meaning for the day to day life..     </a:t>
            </a:r>
            <a:endParaRPr sz="1200">
              <a:latin typeface="Times New Roman"/>
              <a:ea typeface="Times New Roman"/>
              <a:cs typeface="Times New Roman"/>
              <a:sym typeface="Times New Roman"/>
            </a:endParaRPr>
          </a:p>
          <a:p>
            <a:pPr indent="0" lvl="0" marL="457200" rtl="0" algn="l">
              <a:lnSpc>
                <a:spcPct val="14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4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spcBef>
                <a:spcPts val="0"/>
              </a:spcBef>
              <a:spcAft>
                <a:spcPts val="0"/>
              </a:spcAft>
              <a:buNone/>
            </a:pPr>
            <a:r>
              <a:t/>
            </a:r>
            <a:endParaRPr>
              <a:latin typeface="Old Standard TT"/>
              <a:ea typeface="Old Standard TT"/>
              <a:cs typeface="Old Standard TT"/>
              <a:sym typeface="Old Standard TT"/>
            </a:endParaRPr>
          </a:p>
        </p:txBody>
      </p:sp>
      <p:sp>
        <p:nvSpPr>
          <p:cNvPr id="113" name="Google Shape;113;p19"/>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0"/>
          <p:cNvSpPr txBox="1"/>
          <p:nvPr/>
        </p:nvSpPr>
        <p:spPr>
          <a:xfrm>
            <a:off x="568875" y="316175"/>
            <a:ext cx="3202500" cy="407700"/>
          </a:xfrm>
          <a:prstGeom prst="rect">
            <a:avLst/>
          </a:prstGeom>
          <a:solidFill>
            <a:srgbClr val="90DDD6"/>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1200">
                <a:solidFill>
                  <a:schemeClr val="dk1"/>
                </a:solidFill>
                <a:latin typeface="Times New Roman"/>
                <a:ea typeface="Times New Roman"/>
                <a:cs typeface="Times New Roman"/>
                <a:sym typeface="Times New Roman"/>
              </a:rPr>
              <a:t>Stages of curriculum Development</a:t>
            </a:r>
            <a:endParaRPr b="1" sz="1200">
              <a:latin typeface="Times New Roman"/>
              <a:ea typeface="Times New Roman"/>
              <a:cs typeface="Times New Roman"/>
              <a:sym typeface="Times New Roman"/>
            </a:endParaRPr>
          </a:p>
        </p:txBody>
      </p:sp>
      <p:sp>
        <p:nvSpPr>
          <p:cNvPr id="119" name="Google Shape;119;p20"/>
          <p:cNvSpPr txBox="1"/>
          <p:nvPr/>
        </p:nvSpPr>
        <p:spPr>
          <a:xfrm>
            <a:off x="1484630" y="168275"/>
            <a:ext cx="5874900" cy="70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1900"/>
          </a:p>
        </p:txBody>
      </p:sp>
      <p:sp>
        <p:nvSpPr>
          <p:cNvPr id="120" name="Google Shape;120;p20"/>
          <p:cNvSpPr txBox="1"/>
          <p:nvPr/>
        </p:nvSpPr>
        <p:spPr>
          <a:xfrm>
            <a:off x="4654075" y="788175"/>
            <a:ext cx="4318500" cy="47121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lang="en" sz="1200">
                <a:solidFill>
                  <a:srgbClr val="FFFFFF"/>
                </a:solidFill>
                <a:latin typeface="Times New Roman"/>
                <a:ea typeface="Times New Roman"/>
                <a:cs typeface="Times New Roman"/>
                <a:sym typeface="Times New Roman"/>
              </a:rPr>
              <a:t>1.PLANNING		            2.CONTENT AND METHOD</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lang="en" sz="1200">
                <a:solidFill>
                  <a:srgbClr val="FFFFFF"/>
                </a:solidFill>
                <a:latin typeface="Times New Roman"/>
                <a:ea typeface="Times New Roman"/>
                <a:cs typeface="Times New Roman"/>
                <a:sym typeface="Times New Roman"/>
              </a:rPr>
              <a:t>3.IMPLEMENTATION 	4.EVALUATION</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arenR"/>
            </a:pPr>
            <a:r>
              <a:rPr lang="en" sz="1200">
                <a:solidFill>
                  <a:srgbClr val="FFFFFF"/>
                </a:solidFill>
                <a:latin typeface="Times New Roman"/>
                <a:ea typeface="Times New Roman"/>
                <a:cs typeface="Times New Roman"/>
                <a:sym typeface="Times New Roman"/>
              </a:rPr>
              <a:t>Identify issue/problem / need</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arenR"/>
            </a:pPr>
            <a:r>
              <a:rPr lang="en" sz="1200">
                <a:solidFill>
                  <a:srgbClr val="FFFFFF"/>
                </a:solidFill>
                <a:latin typeface="Times New Roman"/>
                <a:ea typeface="Times New Roman"/>
                <a:cs typeface="Times New Roman"/>
                <a:sym typeface="Times New Roman"/>
              </a:rPr>
              <a:t>Form curriculum development team</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arenR"/>
            </a:pPr>
            <a:r>
              <a:rPr lang="en" sz="1200">
                <a:solidFill>
                  <a:srgbClr val="FFFFFF"/>
                </a:solidFill>
                <a:latin typeface="Times New Roman"/>
                <a:ea typeface="Times New Roman"/>
                <a:cs typeface="Times New Roman"/>
                <a:sym typeface="Times New Roman"/>
              </a:rPr>
              <a:t>Conduct needs assessment and analysis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arenR"/>
            </a:pPr>
            <a:r>
              <a:rPr lang="en" sz="1200">
                <a:solidFill>
                  <a:srgbClr val="FFFFFF"/>
                </a:solidFill>
                <a:latin typeface="Times New Roman"/>
                <a:ea typeface="Times New Roman"/>
                <a:cs typeface="Times New Roman"/>
                <a:sym typeface="Times New Roman"/>
              </a:rPr>
              <a:t>State intended outcomes</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arenR"/>
            </a:pPr>
            <a:r>
              <a:rPr lang="en" sz="1200">
                <a:solidFill>
                  <a:srgbClr val="FFFFFF"/>
                </a:solidFill>
                <a:latin typeface="Times New Roman"/>
                <a:ea typeface="Times New Roman"/>
                <a:cs typeface="Times New Roman"/>
                <a:sym typeface="Times New Roman"/>
              </a:rPr>
              <a:t>Select content</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arenR"/>
            </a:pPr>
            <a:r>
              <a:rPr lang="en" sz="1200">
                <a:solidFill>
                  <a:srgbClr val="FFFFFF"/>
                </a:solidFill>
                <a:latin typeface="Times New Roman"/>
                <a:ea typeface="Times New Roman"/>
                <a:cs typeface="Times New Roman"/>
                <a:sym typeface="Times New Roman"/>
              </a:rPr>
              <a:t>Design experimental method</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AutoNum type="arabicParenR"/>
            </a:pPr>
            <a:r>
              <a:rPr lang="en" sz="1200">
                <a:solidFill>
                  <a:srgbClr val="FFFFFF"/>
                </a:solidFill>
                <a:latin typeface="Times New Roman"/>
                <a:ea typeface="Times New Roman"/>
                <a:cs typeface="Times New Roman"/>
                <a:sym typeface="Times New Roman"/>
              </a:rPr>
              <a:t>Test and revise curriculum</a:t>
            </a:r>
            <a:endParaRPr sz="1200">
              <a:solidFill>
                <a:srgbClr val="FFFFFF"/>
              </a:solidFill>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p:txBody>
      </p:sp>
      <p:sp>
        <p:nvSpPr>
          <p:cNvPr id="121" name="Google Shape;121;p20"/>
          <p:cNvSpPr txBox="1"/>
          <p:nvPr/>
        </p:nvSpPr>
        <p:spPr>
          <a:xfrm>
            <a:off x="96450" y="871775"/>
            <a:ext cx="4168500" cy="36180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b="1" lang="en" sz="1200">
                <a:latin typeface="Times New Roman"/>
                <a:ea typeface="Times New Roman"/>
                <a:cs typeface="Times New Roman"/>
                <a:sym typeface="Times New Roman"/>
              </a:rPr>
              <a:t>Phases :</a:t>
            </a:r>
            <a:endParaRPr b="1"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romanUcPeriod"/>
            </a:pPr>
            <a:r>
              <a:rPr lang="en" sz="1200">
                <a:latin typeface="Times New Roman"/>
                <a:ea typeface="Times New Roman"/>
                <a:cs typeface="Times New Roman"/>
                <a:sym typeface="Times New Roman"/>
              </a:rPr>
              <a:t>Development phase</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romanUcPeriod"/>
            </a:pPr>
            <a:r>
              <a:rPr lang="en" sz="1200">
                <a:latin typeface="Times New Roman"/>
                <a:ea typeface="Times New Roman"/>
                <a:cs typeface="Times New Roman"/>
                <a:sym typeface="Times New Roman"/>
              </a:rPr>
              <a:t>Implement phase</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romanUcPeriod"/>
            </a:pPr>
            <a:r>
              <a:rPr lang="en" sz="1200">
                <a:latin typeface="Times New Roman"/>
                <a:ea typeface="Times New Roman"/>
                <a:cs typeface="Times New Roman"/>
                <a:sym typeface="Times New Roman"/>
              </a:rPr>
              <a:t>Evaluate phase</a:t>
            </a:r>
            <a:endParaRPr sz="1200">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sz="1200">
              <a:latin typeface="Times New Roman"/>
              <a:ea typeface="Times New Roman"/>
              <a:cs typeface="Times New Roman"/>
              <a:sym typeface="Times New Roman"/>
            </a:endParaRPr>
          </a:p>
          <a:p>
            <a:pPr indent="0" lvl="0" marL="0" rtl="0" algn="l">
              <a:lnSpc>
                <a:spcPct val="150000"/>
              </a:lnSpc>
              <a:spcBef>
                <a:spcPts val="0"/>
              </a:spcBef>
              <a:spcAft>
                <a:spcPts val="0"/>
              </a:spcAft>
              <a:buNone/>
            </a:pPr>
            <a:r>
              <a:rPr b="1" lang="en" sz="1200">
                <a:latin typeface="Times New Roman"/>
                <a:ea typeface="Times New Roman"/>
                <a:cs typeface="Times New Roman"/>
                <a:sym typeface="Times New Roman"/>
              </a:rPr>
              <a:t>Steps </a:t>
            </a:r>
            <a:endParaRPr b="1"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Planning</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Developing</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Management</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Implement</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Assessment</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AutoNum type="arabicPeriod"/>
            </a:pPr>
            <a:r>
              <a:rPr lang="en" sz="1200">
                <a:latin typeface="Times New Roman"/>
                <a:ea typeface="Times New Roman"/>
                <a:cs typeface="Times New Roman"/>
                <a:sym typeface="Times New Roman"/>
              </a:rPr>
              <a:t>Revision </a:t>
            </a:r>
            <a:endParaRPr sz="1200">
              <a:latin typeface="Times New Roman"/>
              <a:ea typeface="Times New Roman"/>
              <a:cs typeface="Times New Roman"/>
              <a:sym typeface="Times New Roman"/>
            </a:endParaRPr>
          </a:p>
        </p:txBody>
      </p:sp>
      <p:sp>
        <p:nvSpPr>
          <p:cNvPr id="122" name="Google Shape;122;p20"/>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21"/>
          <p:cNvSpPr txBox="1"/>
          <p:nvPr/>
        </p:nvSpPr>
        <p:spPr>
          <a:xfrm>
            <a:off x="751050" y="1218950"/>
            <a:ext cx="3202500" cy="3216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solidFill>
                  <a:schemeClr val="dk1"/>
                </a:solidFill>
                <a:latin typeface="Times New Roman"/>
                <a:ea typeface="Times New Roman"/>
                <a:cs typeface="Times New Roman"/>
                <a:sym typeface="Times New Roman"/>
              </a:rPr>
              <a:t>Planning :  Phase I</a:t>
            </a:r>
            <a:endParaRPr b="1" sz="1200">
              <a:solidFill>
                <a:schemeClr val="dk1"/>
              </a:solidFill>
              <a:latin typeface="Times New Roman"/>
              <a:ea typeface="Times New Roman"/>
              <a:cs typeface="Times New Roman"/>
              <a:sym typeface="Times New Roman"/>
            </a:endParaRPr>
          </a:p>
        </p:txBody>
      </p:sp>
      <p:sp>
        <p:nvSpPr>
          <p:cNvPr id="128" name="Google Shape;128;p21"/>
          <p:cNvSpPr txBox="1"/>
          <p:nvPr/>
        </p:nvSpPr>
        <p:spPr>
          <a:xfrm>
            <a:off x="396750" y="1740475"/>
            <a:ext cx="3911100" cy="2048100"/>
          </a:xfrm>
          <a:prstGeom prst="rect">
            <a:avLst/>
          </a:prstGeom>
          <a:noFill/>
          <a:ln>
            <a:noFill/>
          </a:ln>
        </p:spPr>
        <p:txBody>
          <a:bodyPr anchorCtr="0" anchor="t" bIns="91425" lIns="91425" spcFirstLastPara="1" rIns="99925" wrap="square" tIns="91425">
            <a:noAutofit/>
          </a:bodyPr>
          <a:lstStyle/>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Identify </a:t>
            </a:r>
            <a:r>
              <a:rPr lang="en" sz="1200">
                <a:latin typeface="Times New Roman"/>
                <a:ea typeface="Times New Roman"/>
                <a:cs typeface="Times New Roman"/>
                <a:sym typeface="Times New Roman"/>
              </a:rPr>
              <a:t>country</a:t>
            </a:r>
            <a:r>
              <a:rPr lang="en" sz="1200">
                <a:latin typeface="Times New Roman"/>
                <a:ea typeface="Times New Roman"/>
                <a:cs typeface="Times New Roman"/>
                <a:sym typeface="Times New Roman"/>
              </a:rPr>
              <a:t> and project key stakeholders </a:t>
            </a:r>
            <a:endParaRPr sz="1200">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Stakeholders and partners decide on clinical priority areas for project and curricular package.</a:t>
            </a:r>
            <a:endParaRPr sz="1200">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latin typeface="Times New Roman"/>
              <a:ea typeface="Times New Roman"/>
              <a:cs typeface="Times New Roman"/>
              <a:sym typeface="Times New Roman"/>
            </a:endParaRPr>
          </a:p>
          <a:p>
            <a:pPr indent="-304800" lvl="0" marL="457200" rtl="0" algn="l">
              <a:lnSpc>
                <a:spcPct val="150000"/>
              </a:lnSpc>
              <a:spcBef>
                <a:spcPts val="0"/>
              </a:spcBef>
              <a:spcAft>
                <a:spcPts val="0"/>
              </a:spcAft>
              <a:buSzPts val="1200"/>
              <a:buFont typeface="Times New Roman"/>
              <a:buChar char="●"/>
            </a:pPr>
            <a:r>
              <a:rPr lang="en" sz="1200">
                <a:latin typeface="Times New Roman"/>
                <a:ea typeface="Times New Roman"/>
                <a:cs typeface="Times New Roman"/>
                <a:sym typeface="Times New Roman"/>
              </a:rPr>
              <a:t>Establish a local curricular review working group for iterative curriculum development process. </a:t>
            </a:r>
            <a:endParaRPr sz="1200">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sz="1200">
              <a:latin typeface="Times New Roman"/>
              <a:ea typeface="Times New Roman"/>
              <a:cs typeface="Times New Roman"/>
              <a:sym typeface="Times New Roman"/>
            </a:endParaRPr>
          </a:p>
        </p:txBody>
      </p:sp>
      <p:sp>
        <p:nvSpPr>
          <p:cNvPr id="129" name="Google Shape;129;p21"/>
          <p:cNvSpPr txBox="1"/>
          <p:nvPr/>
        </p:nvSpPr>
        <p:spPr>
          <a:xfrm>
            <a:off x="5243275" y="247338"/>
            <a:ext cx="3202500" cy="3216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solidFill>
                  <a:schemeClr val="dk1"/>
                </a:solidFill>
                <a:latin typeface="Times New Roman"/>
                <a:ea typeface="Times New Roman"/>
                <a:cs typeface="Times New Roman"/>
                <a:sym typeface="Times New Roman"/>
              </a:rPr>
              <a:t>Development</a:t>
            </a:r>
            <a:r>
              <a:rPr b="1" lang="en" sz="1200">
                <a:solidFill>
                  <a:schemeClr val="dk1"/>
                </a:solidFill>
                <a:latin typeface="Times New Roman"/>
                <a:ea typeface="Times New Roman"/>
                <a:cs typeface="Times New Roman"/>
                <a:sym typeface="Times New Roman"/>
              </a:rPr>
              <a:t> :  Phase II</a:t>
            </a:r>
            <a:endParaRPr b="1" sz="1200">
              <a:solidFill>
                <a:schemeClr val="dk1"/>
              </a:solidFill>
              <a:latin typeface="Times New Roman"/>
              <a:ea typeface="Times New Roman"/>
              <a:cs typeface="Times New Roman"/>
              <a:sym typeface="Times New Roman"/>
            </a:endParaRPr>
          </a:p>
        </p:txBody>
      </p:sp>
      <p:sp>
        <p:nvSpPr>
          <p:cNvPr id="130" name="Google Shape;130;p21"/>
          <p:cNvSpPr txBox="1"/>
          <p:nvPr/>
        </p:nvSpPr>
        <p:spPr>
          <a:xfrm>
            <a:off x="4832750" y="616475"/>
            <a:ext cx="4221900" cy="2048100"/>
          </a:xfrm>
          <a:prstGeom prst="rect">
            <a:avLst/>
          </a:prstGeom>
          <a:noFill/>
          <a:ln>
            <a:noFill/>
          </a:ln>
        </p:spPr>
        <p:txBody>
          <a:bodyPr anchorCtr="0" anchor="t" bIns="91425" lIns="91425" spcFirstLastPara="1" rIns="99925" wrap="square" tIns="91425">
            <a:noAutofit/>
          </a:bodyPr>
          <a:lstStyle/>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Stakeholders</a:t>
            </a:r>
            <a:r>
              <a:rPr lang="en" sz="1200">
                <a:solidFill>
                  <a:srgbClr val="FFFFFF"/>
                </a:solidFill>
                <a:latin typeface="Times New Roman"/>
                <a:ea typeface="Times New Roman"/>
                <a:cs typeface="Times New Roman"/>
                <a:sym typeface="Times New Roman"/>
              </a:rPr>
              <a:t> and project </a:t>
            </a:r>
            <a:r>
              <a:rPr lang="en" sz="1200">
                <a:solidFill>
                  <a:srgbClr val="FFFFFF"/>
                </a:solidFill>
                <a:latin typeface="Times New Roman"/>
                <a:ea typeface="Times New Roman"/>
                <a:cs typeface="Times New Roman"/>
                <a:sym typeface="Times New Roman"/>
              </a:rPr>
              <a:t>leadership</a:t>
            </a:r>
            <a:r>
              <a:rPr lang="en" sz="1200">
                <a:solidFill>
                  <a:srgbClr val="FFFFFF"/>
                </a:solidFill>
                <a:latin typeface="Times New Roman"/>
                <a:ea typeface="Times New Roman"/>
                <a:cs typeface="Times New Roman"/>
                <a:sym typeface="Times New Roman"/>
              </a:rPr>
              <a:t> approve curricular package developed</a:t>
            </a:r>
            <a:endParaRPr sz="1200">
              <a:solidFill>
                <a:srgbClr val="FFFFFF"/>
              </a:solidFill>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Curriculum development begins with regular </a:t>
            </a:r>
            <a:r>
              <a:rPr lang="en" sz="1200">
                <a:solidFill>
                  <a:srgbClr val="FFFFFF"/>
                </a:solidFill>
                <a:latin typeface="Times New Roman"/>
                <a:ea typeface="Times New Roman"/>
                <a:cs typeface="Times New Roman"/>
                <a:sym typeface="Times New Roman"/>
              </a:rPr>
              <a:t>feedback</a:t>
            </a:r>
            <a:r>
              <a:rPr lang="en" sz="1200">
                <a:solidFill>
                  <a:srgbClr val="FFFFFF"/>
                </a:solidFill>
                <a:latin typeface="Times New Roman"/>
                <a:ea typeface="Times New Roman"/>
                <a:cs typeface="Times New Roman"/>
                <a:sym typeface="Times New Roman"/>
              </a:rPr>
              <a:t>.</a:t>
            </a:r>
            <a:endParaRPr sz="1200">
              <a:solidFill>
                <a:srgbClr val="FFFFFF"/>
              </a:solidFill>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Finalize all curricular materials.</a:t>
            </a:r>
            <a:endParaRPr sz="1200">
              <a:solidFill>
                <a:srgbClr val="FFFFFF"/>
              </a:solidFill>
              <a:latin typeface="Times New Roman"/>
              <a:ea typeface="Times New Roman"/>
              <a:cs typeface="Times New Roman"/>
              <a:sym typeface="Times New Roman"/>
            </a:endParaRPr>
          </a:p>
          <a:p>
            <a:pPr indent="0" lvl="0" marL="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p:txBody>
      </p:sp>
      <p:sp>
        <p:nvSpPr>
          <p:cNvPr id="131" name="Google Shape;131;p21"/>
          <p:cNvSpPr txBox="1"/>
          <p:nvPr/>
        </p:nvSpPr>
        <p:spPr>
          <a:xfrm>
            <a:off x="5243275" y="2461888"/>
            <a:ext cx="3202500" cy="321600"/>
          </a:xfrm>
          <a:prstGeom prst="rect">
            <a:avLst/>
          </a:prstGeom>
          <a:solidFill>
            <a:srgbClr val="90DDD6"/>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1200">
                <a:solidFill>
                  <a:schemeClr val="dk1"/>
                </a:solidFill>
                <a:latin typeface="Times New Roman"/>
                <a:ea typeface="Times New Roman"/>
                <a:cs typeface="Times New Roman"/>
                <a:sym typeface="Times New Roman"/>
              </a:rPr>
              <a:t>Implementation</a:t>
            </a:r>
            <a:r>
              <a:rPr b="1" lang="en" sz="1200">
                <a:solidFill>
                  <a:schemeClr val="dk1"/>
                </a:solidFill>
                <a:latin typeface="Times New Roman"/>
                <a:ea typeface="Times New Roman"/>
                <a:cs typeface="Times New Roman"/>
                <a:sym typeface="Times New Roman"/>
              </a:rPr>
              <a:t> :  Phase III</a:t>
            </a:r>
            <a:endParaRPr b="1" sz="1200">
              <a:solidFill>
                <a:schemeClr val="dk1"/>
              </a:solidFill>
              <a:latin typeface="Times New Roman"/>
              <a:ea typeface="Times New Roman"/>
              <a:cs typeface="Times New Roman"/>
              <a:sym typeface="Times New Roman"/>
            </a:endParaRPr>
          </a:p>
        </p:txBody>
      </p:sp>
      <p:sp>
        <p:nvSpPr>
          <p:cNvPr id="132" name="Google Shape;132;p21"/>
          <p:cNvSpPr txBox="1"/>
          <p:nvPr/>
        </p:nvSpPr>
        <p:spPr>
          <a:xfrm>
            <a:off x="4832750" y="2850200"/>
            <a:ext cx="4221900" cy="2181300"/>
          </a:xfrm>
          <a:prstGeom prst="rect">
            <a:avLst/>
          </a:prstGeom>
          <a:noFill/>
          <a:ln>
            <a:noFill/>
          </a:ln>
        </p:spPr>
        <p:txBody>
          <a:bodyPr anchorCtr="0" anchor="t" bIns="91425" lIns="91425" spcFirstLastPara="1" rIns="99925" wrap="square" tIns="91425">
            <a:noAutofit/>
          </a:bodyPr>
          <a:lstStyle/>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Printing production begins</a:t>
            </a:r>
            <a:endParaRPr sz="1200">
              <a:solidFill>
                <a:srgbClr val="FFFFFF"/>
              </a:solidFill>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Training and project implementation begins</a:t>
            </a:r>
            <a:endParaRPr sz="1200">
              <a:solidFill>
                <a:srgbClr val="FFFFFF"/>
              </a:solidFill>
              <a:latin typeface="Times New Roman"/>
              <a:ea typeface="Times New Roman"/>
              <a:cs typeface="Times New Roman"/>
              <a:sym typeface="Times New Roman"/>
            </a:endParaRPr>
          </a:p>
          <a:p>
            <a:pPr indent="0" lvl="0" marL="457200" rtl="0" algn="l">
              <a:lnSpc>
                <a:spcPct val="150000"/>
              </a:lnSpc>
              <a:spcBef>
                <a:spcPts val="0"/>
              </a:spcBef>
              <a:spcAft>
                <a:spcPts val="0"/>
              </a:spcAft>
              <a:buNone/>
            </a:pPr>
            <a:r>
              <a:t/>
            </a:r>
            <a:endParaRPr sz="1200">
              <a:solidFill>
                <a:srgbClr val="FFFFFF"/>
              </a:solidFill>
              <a:latin typeface="Times New Roman"/>
              <a:ea typeface="Times New Roman"/>
              <a:cs typeface="Times New Roman"/>
              <a:sym typeface="Times New Roman"/>
            </a:endParaRPr>
          </a:p>
          <a:p>
            <a:pPr indent="-304800" lvl="0" marL="457200" rtl="0" algn="l">
              <a:lnSpc>
                <a:spcPct val="150000"/>
              </a:lnSpc>
              <a:spcBef>
                <a:spcPts val="0"/>
              </a:spcBef>
              <a:spcAft>
                <a:spcPts val="0"/>
              </a:spcAft>
              <a:buClr>
                <a:srgbClr val="FFFFFF"/>
              </a:buClr>
              <a:buSzPts val="1200"/>
              <a:buFont typeface="Times New Roman"/>
              <a:buChar char="●"/>
            </a:pPr>
            <a:r>
              <a:rPr lang="en" sz="1200">
                <a:solidFill>
                  <a:srgbClr val="FFFFFF"/>
                </a:solidFill>
                <a:latin typeface="Times New Roman"/>
                <a:ea typeface="Times New Roman"/>
                <a:cs typeface="Times New Roman"/>
                <a:sym typeface="Times New Roman"/>
              </a:rPr>
              <a:t>Training </a:t>
            </a:r>
            <a:r>
              <a:rPr lang="en" sz="1200">
                <a:solidFill>
                  <a:srgbClr val="FFFFFF"/>
                </a:solidFill>
                <a:latin typeface="Times New Roman"/>
                <a:ea typeface="Times New Roman"/>
                <a:cs typeface="Times New Roman"/>
                <a:sym typeface="Times New Roman"/>
              </a:rPr>
              <a:t>participants</a:t>
            </a:r>
            <a:r>
              <a:rPr lang="en" sz="1200">
                <a:solidFill>
                  <a:srgbClr val="FFFFFF"/>
                </a:solidFill>
                <a:latin typeface="Times New Roman"/>
                <a:ea typeface="Times New Roman"/>
                <a:cs typeface="Times New Roman"/>
                <a:sym typeface="Times New Roman"/>
              </a:rPr>
              <a:t> complete a </a:t>
            </a:r>
            <a:r>
              <a:rPr lang="en" sz="1200">
                <a:solidFill>
                  <a:srgbClr val="FFFFFF"/>
                </a:solidFill>
                <a:latin typeface="Times New Roman"/>
                <a:ea typeface="Times New Roman"/>
                <a:cs typeface="Times New Roman"/>
                <a:sym typeface="Times New Roman"/>
              </a:rPr>
              <a:t>knowledge</a:t>
            </a:r>
            <a:r>
              <a:rPr lang="en" sz="1200">
                <a:solidFill>
                  <a:srgbClr val="FFFFFF"/>
                </a:solidFill>
                <a:latin typeface="Times New Roman"/>
                <a:ea typeface="Times New Roman"/>
                <a:cs typeface="Times New Roman"/>
                <a:sym typeface="Times New Roman"/>
              </a:rPr>
              <a:t> assessment.</a:t>
            </a:r>
            <a:endParaRPr sz="1200">
              <a:solidFill>
                <a:srgbClr val="FFFFFF"/>
              </a:solidFill>
              <a:latin typeface="Times New Roman"/>
              <a:ea typeface="Times New Roman"/>
              <a:cs typeface="Times New Roman"/>
              <a:sym typeface="Times New Roman"/>
            </a:endParaRPr>
          </a:p>
        </p:txBody>
      </p:sp>
      <p:sp>
        <p:nvSpPr>
          <p:cNvPr id="133" name="Google Shape;133;p21"/>
          <p:cNvSpPr txBox="1"/>
          <p:nvPr/>
        </p:nvSpPr>
        <p:spPr>
          <a:xfrm>
            <a:off x="2398025" y="4886700"/>
            <a:ext cx="4980300" cy="256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latin typeface="Old Standard TT"/>
                <a:ea typeface="Old Standard TT"/>
                <a:cs typeface="Old Standard TT"/>
                <a:sym typeface="Old Standard TT"/>
              </a:rPr>
              <a:t>Dr. V. Regina , Principal CSI BISHOP NEWBIGIN COLLEGE OF EDUCATION</a:t>
            </a:r>
            <a:endParaRPr sz="800">
              <a:solidFill>
                <a:srgbClr val="B7B7B7"/>
              </a:solidFill>
              <a:latin typeface="Old Standard TT"/>
              <a:ea typeface="Old Standard TT"/>
              <a:cs typeface="Old Standard TT"/>
              <a:sym typeface="Old Standard TT"/>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Paperback">
  <a:themeElements>
    <a:clrScheme name="Paperback">
      <a:dk1>
        <a:srgbClr val="000000"/>
      </a:dk1>
      <a:lt1>
        <a:srgbClr val="FFFFFF"/>
      </a:lt1>
      <a:dk2>
        <a:srgbClr val="00695C"/>
      </a:dk2>
      <a:lt2>
        <a:srgbClr val="26A69A"/>
      </a:lt2>
      <a:accent1>
        <a:srgbClr val="FFFBF0"/>
      </a:accent1>
      <a:accent2>
        <a:srgbClr val="B7B7B7"/>
      </a:accent2>
      <a:accent3>
        <a:srgbClr val="FB8C00"/>
      </a:accent3>
      <a:accent4>
        <a:srgbClr val="80CBC4"/>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